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3"/>
  </p:notesMasterIdLst>
  <p:sldIdLst>
    <p:sldId id="256" r:id="rId2"/>
    <p:sldId id="274" r:id="rId3"/>
    <p:sldId id="291" r:id="rId4"/>
    <p:sldId id="290" r:id="rId5"/>
    <p:sldId id="275" r:id="rId6"/>
    <p:sldId id="293" r:id="rId7"/>
    <p:sldId id="276" r:id="rId8"/>
    <p:sldId id="277" r:id="rId9"/>
    <p:sldId id="278" r:id="rId10"/>
    <p:sldId id="268" r:id="rId11"/>
    <p:sldId id="279" r:id="rId12"/>
    <p:sldId id="266" r:id="rId13"/>
    <p:sldId id="280" r:id="rId14"/>
    <p:sldId id="269" r:id="rId15"/>
    <p:sldId id="281" r:id="rId16"/>
    <p:sldId id="282" r:id="rId17"/>
    <p:sldId id="283" r:id="rId18"/>
    <p:sldId id="284" r:id="rId19"/>
    <p:sldId id="263" r:id="rId20"/>
    <p:sldId id="285" r:id="rId21"/>
    <p:sldId id="271" r:id="rId22"/>
    <p:sldId id="272" r:id="rId23"/>
    <p:sldId id="286" r:id="rId24"/>
    <p:sldId id="287" r:id="rId25"/>
    <p:sldId id="288" r:id="rId26"/>
    <p:sldId id="289" r:id="rId27"/>
    <p:sldId id="260" r:id="rId28"/>
    <p:sldId id="261" r:id="rId29"/>
    <p:sldId id="292" r:id="rId30"/>
    <p:sldId id="264" r:id="rId31"/>
    <p:sldId id="267" r:id="rId32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4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0066"/>
    <a:srgbClr val="990000"/>
    <a:srgbClr val="FFFF00"/>
    <a:srgbClr val="00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0" autoAdjust="0"/>
  </p:normalViewPr>
  <p:slideViewPr>
    <p:cSldViewPr snapToGrid="0">
      <p:cViewPr varScale="1">
        <p:scale>
          <a:sx n="70" d="100"/>
          <a:sy n="70" d="100"/>
        </p:scale>
        <p:origin x="1380" y="72"/>
      </p:cViewPr>
      <p:guideLst>
        <p:guide orient="horz"/>
        <p:guide pos="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66" d="100"/>
          <a:sy n="66" d="100"/>
        </p:scale>
        <p:origin x="-846" y="-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ru-RU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ru-RU"/>
          </a:p>
        </p:txBody>
      </p:sp>
      <p:sp>
        <p:nvSpPr>
          <p:cNvPr id="1638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ru-RU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C9451520-AC35-489B-8C2E-D66976CE3B4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5666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E06ADE-6AEA-47B9-A7C6-9FC826A5D602}" type="slidenum">
              <a:rPr lang="ru-RU"/>
              <a:pPr/>
              <a:t>27</a:t>
            </a:fld>
            <a:endParaRPr lang="ru-RU"/>
          </a:p>
        </p:txBody>
      </p:sp>
      <p:sp>
        <p:nvSpPr>
          <p:cNvPr id="317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500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099C7D-C2F2-487D-8CA9-F609092B498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363050"/>
      </p:ext>
    </p:extLst>
  </p:cSld>
  <p:clrMapOvr>
    <a:masterClrMapping/>
  </p:clrMapOvr>
  <p:transition spd="slow">
    <p:check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376BF9-E7D7-4D39-A3A6-2A22DCFD2F4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430661"/>
      </p:ext>
    </p:extLst>
  </p:cSld>
  <p:clrMapOvr>
    <a:masterClrMapping/>
  </p:clrMapOvr>
  <p:transition spd="slow">
    <p:check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A935CC-A6A6-44B8-9309-2C0F9D69F11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13967"/>
      </p:ext>
    </p:extLst>
  </p:cSld>
  <p:clrMapOvr>
    <a:masterClrMapping/>
  </p:clrMapOvr>
  <p:transition spd="slow">
    <p:check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AEF2F01-505F-4725-879A-8A84A7E0575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080848"/>
      </p:ext>
    </p:extLst>
  </p:cSld>
  <p:clrMapOvr>
    <a:masterClrMapping/>
  </p:clrMapOvr>
  <p:transition spd="slow"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2A5A25-3C34-4092-8459-047219E6F56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505612"/>
      </p:ext>
    </p:extLst>
  </p:cSld>
  <p:clrMapOvr>
    <a:masterClrMapping/>
  </p:clrMapOvr>
  <p:transition spd="slow">
    <p:check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CF3BC9-30D7-4759-BEF3-E97997A54D8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409054"/>
      </p:ext>
    </p:extLst>
  </p:cSld>
  <p:clrMapOvr>
    <a:masterClrMapping/>
  </p:clrMapOvr>
  <p:transition spd="slow">
    <p:check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48A29-3B0B-49F7-8EFC-0B90BB442FC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713167"/>
      </p:ext>
    </p:extLst>
  </p:cSld>
  <p:clrMapOvr>
    <a:masterClrMapping/>
  </p:clrMapOvr>
  <p:transition spd="slow">
    <p:check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4EB64-8672-40BA-BE80-E75CE93D47C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703192"/>
      </p:ext>
    </p:extLst>
  </p:cSld>
  <p:clrMapOvr>
    <a:masterClrMapping/>
  </p:clrMapOvr>
  <p:transition spd="slow">
    <p:check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0D2281-DEFF-4CEE-8FEB-B3408CE0D23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375670"/>
      </p:ext>
    </p:extLst>
  </p:cSld>
  <p:clrMapOvr>
    <a:masterClrMapping/>
  </p:clrMapOvr>
  <p:transition spd="slow">
    <p:check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7FB8AA-5FB7-493D-8B5C-0F845AD77BF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3982535"/>
      </p:ext>
    </p:extLst>
  </p:cSld>
  <p:clrMapOvr>
    <a:masterClrMapping/>
  </p:clrMapOvr>
  <p:transition spd="slow">
    <p:check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D1B014-8762-424C-B60F-1611513808F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612609"/>
      </p:ext>
    </p:extLst>
  </p:cSld>
  <p:clrMapOvr>
    <a:masterClrMapping/>
  </p:clrMapOvr>
  <p:transition spd="slow">
    <p:check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16E702-F4D1-4764-902C-E431B731A31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22377"/>
      </p:ext>
    </p:extLst>
  </p:cSld>
  <p:clrMapOvr>
    <a:masterClrMapping/>
  </p:clrMapOvr>
  <p:transition spd="slow">
    <p:check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00"/>
            </a:gs>
            <a:gs pos="50000">
              <a:srgbClr val="00FF00">
                <a:gamma/>
                <a:tint val="0"/>
                <a:invGamma/>
              </a:srgbClr>
            </a:gs>
            <a:gs pos="100000">
              <a:srgbClr val="00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D68E8337-BECF-4AB9-B21C-CA0AB8287D05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checker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17810-66FE-4273-B2F3-08EFB880DAA6}" type="slidenum">
              <a:rPr lang="ru-RU"/>
              <a:pPr/>
              <a:t>1</a:t>
            </a:fld>
            <a:endParaRPr lang="ru-RU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727075" y="2286000"/>
            <a:ext cx="7772400" cy="1143000"/>
          </a:xfrm>
        </p:spPr>
        <p:txBody>
          <a:bodyPr/>
          <a:lstStyle/>
          <a:p>
            <a:r>
              <a:rPr lang="ru-RU" sz="11700" dirty="0">
                <a:solidFill>
                  <a:srgbClr val="FF3300"/>
                </a:solidFill>
              </a:rPr>
              <a:t>Тема </a:t>
            </a:r>
            <a:r>
              <a:rPr lang="ru-RU" sz="11700" dirty="0" smtClean="0">
                <a:solidFill>
                  <a:srgbClr val="FF3300"/>
                </a:solidFill>
              </a:rPr>
              <a:t>4. </a:t>
            </a:r>
            <a:r>
              <a:rPr lang="ru-RU" sz="11700" dirty="0">
                <a:solidFill>
                  <a:srgbClr val="FF3300"/>
                </a:solidFill>
              </a:rPr>
              <a:t>Гормоны.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C420-1110-46B8-AAA2-6ACF49544E3B}" type="slidenum">
              <a:rPr lang="ru-RU"/>
              <a:pPr/>
              <a:t>10</a:t>
            </a:fld>
            <a:endParaRPr lang="ru-RU"/>
          </a:p>
        </p:txBody>
      </p:sp>
      <p:sp>
        <p:nvSpPr>
          <p:cNvPr id="22530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914400"/>
            <a:ext cx="7772400" cy="1143000"/>
          </a:xfrm>
        </p:spPr>
        <p:txBody>
          <a:bodyPr/>
          <a:lstStyle/>
          <a:p>
            <a:r>
              <a:rPr lang="ru-RU" sz="3600" b="1">
                <a:solidFill>
                  <a:schemeClr val="tx1"/>
                </a:solidFill>
              </a:rPr>
              <a:t>Меланотропин </a:t>
            </a:r>
            <a:endParaRPr lang="ru-RU" sz="4000" b="1">
              <a:solidFill>
                <a:srgbClr val="FF3300"/>
              </a:solidFill>
              <a:sym typeface="Symbol" panose="05050102010706020507" pitchFamily="18" charset="2"/>
            </a:endParaRPr>
          </a:p>
        </p:txBody>
      </p:sp>
      <p:grpSp>
        <p:nvGrpSpPr>
          <p:cNvPr id="22565" name="Group 1061"/>
          <p:cNvGrpSpPr>
            <a:grpSpLocks/>
          </p:cNvGrpSpPr>
          <p:nvPr/>
        </p:nvGrpSpPr>
        <p:grpSpPr bwMode="auto">
          <a:xfrm>
            <a:off x="608013" y="2765425"/>
            <a:ext cx="8056562" cy="1674813"/>
            <a:chOff x="155" y="1286"/>
            <a:chExt cx="5075" cy="1055"/>
          </a:xfrm>
        </p:grpSpPr>
        <p:sp>
          <p:nvSpPr>
            <p:cNvPr id="22539" name="Text Box 1035"/>
            <p:cNvSpPr txBox="1">
              <a:spLocks noChangeArrowheads="1"/>
            </p:cNvSpPr>
            <p:nvPr/>
          </p:nvSpPr>
          <p:spPr bwMode="auto">
            <a:xfrm>
              <a:off x="4705" y="2053"/>
              <a:ext cx="52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Фен </a:t>
              </a:r>
            </a:p>
          </p:txBody>
        </p:sp>
        <p:sp>
          <p:nvSpPr>
            <p:cNvPr id="22540" name="Text Box 1036"/>
            <p:cNvSpPr txBox="1">
              <a:spLocks noChangeArrowheads="1"/>
            </p:cNvSpPr>
            <p:nvPr/>
          </p:nvSpPr>
          <p:spPr bwMode="auto">
            <a:xfrm>
              <a:off x="4085" y="2053"/>
              <a:ext cx="4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Арг </a:t>
              </a:r>
            </a:p>
          </p:txBody>
        </p:sp>
        <p:sp>
          <p:nvSpPr>
            <p:cNvPr id="22542" name="Text Box 1038"/>
            <p:cNvSpPr txBox="1">
              <a:spLocks noChangeArrowheads="1"/>
            </p:cNvSpPr>
            <p:nvPr/>
          </p:nvSpPr>
          <p:spPr bwMode="auto">
            <a:xfrm>
              <a:off x="3453" y="2053"/>
              <a:ext cx="51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Три </a:t>
              </a:r>
            </a:p>
          </p:txBody>
        </p:sp>
        <p:sp>
          <p:nvSpPr>
            <p:cNvPr id="22543" name="Text Box 1039"/>
            <p:cNvSpPr txBox="1">
              <a:spLocks noChangeArrowheads="1"/>
            </p:cNvSpPr>
            <p:nvPr/>
          </p:nvSpPr>
          <p:spPr bwMode="auto">
            <a:xfrm>
              <a:off x="2813" y="2053"/>
              <a:ext cx="5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Гли </a:t>
              </a:r>
            </a:p>
          </p:txBody>
        </p:sp>
        <p:sp>
          <p:nvSpPr>
            <p:cNvPr id="22544" name="Text Box 1040"/>
            <p:cNvSpPr txBox="1">
              <a:spLocks noChangeArrowheads="1"/>
            </p:cNvSpPr>
            <p:nvPr/>
          </p:nvSpPr>
          <p:spPr bwMode="auto">
            <a:xfrm>
              <a:off x="2184" y="2053"/>
              <a:ext cx="49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Лиз </a:t>
              </a:r>
            </a:p>
          </p:txBody>
        </p:sp>
        <p:sp>
          <p:nvSpPr>
            <p:cNvPr id="22545" name="Text Box 1041"/>
            <p:cNvSpPr txBox="1">
              <a:spLocks noChangeArrowheads="1"/>
            </p:cNvSpPr>
            <p:nvPr/>
          </p:nvSpPr>
          <p:spPr bwMode="auto">
            <a:xfrm>
              <a:off x="1533" y="2053"/>
              <a:ext cx="5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Про </a:t>
              </a:r>
            </a:p>
          </p:txBody>
        </p:sp>
        <p:sp>
          <p:nvSpPr>
            <p:cNvPr id="22546" name="Text Box 1042"/>
            <p:cNvSpPr txBox="1">
              <a:spLocks noChangeArrowheads="1"/>
            </p:cNvSpPr>
            <p:nvPr/>
          </p:nvSpPr>
          <p:spPr bwMode="auto">
            <a:xfrm>
              <a:off x="903" y="2053"/>
              <a:ext cx="4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Вал </a:t>
              </a:r>
            </a:p>
          </p:txBody>
        </p:sp>
        <p:sp>
          <p:nvSpPr>
            <p:cNvPr id="22547" name="Text Box 1043"/>
            <p:cNvSpPr txBox="1">
              <a:spLocks noChangeArrowheads="1"/>
            </p:cNvSpPr>
            <p:nvPr/>
          </p:nvSpPr>
          <p:spPr bwMode="auto">
            <a:xfrm>
              <a:off x="301" y="2053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FF3300"/>
                  </a:solidFill>
                </a:rPr>
                <a:t>NH</a:t>
              </a:r>
              <a:r>
                <a:rPr lang="en-US" sz="2400" baseline="-25000">
                  <a:solidFill>
                    <a:srgbClr val="FF3300"/>
                  </a:solidFill>
                </a:rPr>
                <a:t>2</a:t>
              </a:r>
              <a:endParaRPr lang="ru-RU" sz="2400">
                <a:solidFill>
                  <a:srgbClr val="FF3300"/>
                </a:solidFill>
              </a:endParaRPr>
            </a:p>
          </p:txBody>
        </p:sp>
        <p:sp>
          <p:nvSpPr>
            <p:cNvPr id="22531" name="Text Box 1027"/>
            <p:cNvSpPr txBox="1">
              <a:spLocks noChangeArrowheads="1"/>
            </p:cNvSpPr>
            <p:nvPr/>
          </p:nvSpPr>
          <p:spPr bwMode="auto">
            <a:xfrm>
              <a:off x="155" y="1293"/>
              <a:ext cx="7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 sz="2400">
                  <a:solidFill>
                    <a:schemeClr val="accent2"/>
                  </a:solidFill>
                </a:rPr>
                <a:t>CH</a:t>
              </a:r>
              <a:r>
                <a:rPr lang="en-US" sz="2400" baseline="-25000">
                  <a:solidFill>
                    <a:schemeClr val="accent2"/>
                  </a:solidFill>
                </a:rPr>
                <a:t>3</a:t>
              </a:r>
              <a:r>
                <a:rPr lang="en-US" sz="2400">
                  <a:solidFill>
                    <a:schemeClr val="accent2"/>
                  </a:solidFill>
                </a:rPr>
                <a:t>CO</a:t>
              </a:r>
              <a:endParaRPr lang="ru-RU" sz="2400"/>
            </a:p>
          </p:txBody>
        </p:sp>
        <p:sp>
          <p:nvSpPr>
            <p:cNvPr id="22533" name="Text Box 1029"/>
            <p:cNvSpPr txBox="1">
              <a:spLocks noChangeArrowheads="1"/>
            </p:cNvSpPr>
            <p:nvPr/>
          </p:nvSpPr>
          <p:spPr bwMode="auto">
            <a:xfrm>
              <a:off x="1127" y="1286"/>
              <a:ext cx="49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Сер </a:t>
              </a:r>
            </a:p>
          </p:txBody>
        </p:sp>
        <p:sp>
          <p:nvSpPr>
            <p:cNvPr id="22534" name="Text Box 1030"/>
            <p:cNvSpPr txBox="1">
              <a:spLocks noChangeArrowheads="1"/>
            </p:cNvSpPr>
            <p:nvPr/>
          </p:nvSpPr>
          <p:spPr bwMode="auto">
            <a:xfrm>
              <a:off x="1839" y="1286"/>
              <a:ext cx="51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Тир </a:t>
              </a:r>
            </a:p>
          </p:txBody>
        </p:sp>
        <p:sp>
          <p:nvSpPr>
            <p:cNvPr id="22535" name="Text Box 1031"/>
            <p:cNvSpPr txBox="1">
              <a:spLocks noChangeArrowheads="1"/>
            </p:cNvSpPr>
            <p:nvPr/>
          </p:nvSpPr>
          <p:spPr bwMode="auto">
            <a:xfrm>
              <a:off x="3278" y="1286"/>
              <a:ext cx="5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Мет </a:t>
              </a:r>
            </a:p>
          </p:txBody>
        </p:sp>
        <p:sp>
          <p:nvSpPr>
            <p:cNvPr id="22536" name="Text Box 1032"/>
            <p:cNvSpPr txBox="1">
              <a:spLocks noChangeArrowheads="1"/>
            </p:cNvSpPr>
            <p:nvPr/>
          </p:nvSpPr>
          <p:spPr bwMode="auto">
            <a:xfrm>
              <a:off x="2566" y="1286"/>
              <a:ext cx="49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Сер </a:t>
              </a:r>
            </a:p>
          </p:txBody>
        </p:sp>
        <p:sp>
          <p:nvSpPr>
            <p:cNvPr id="22537" name="Text Box 1033"/>
            <p:cNvSpPr txBox="1">
              <a:spLocks noChangeArrowheads="1"/>
            </p:cNvSpPr>
            <p:nvPr/>
          </p:nvSpPr>
          <p:spPr bwMode="auto">
            <a:xfrm>
              <a:off x="4019" y="1286"/>
              <a:ext cx="49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Глу </a:t>
              </a:r>
            </a:p>
          </p:txBody>
        </p:sp>
        <p:sp>
          <p:nvSpPr>
            <p:cNvPr id="22538" name="Text Box 1034"/>
            <p:cNvSpPr txBox="1">
              <a:spLocks noChangeArrowheads="1"/>
            </p:cNvSpPr>
            <p:nvPr/>
          </p:nvSpPr>
          <p:spPr bwMode="auto">
            <a:xfrm>
              <a:off x="4726" y="1293"/>
              <a:ext cx="48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Гис </a:t>
              </a:r>
            </a:p>
          </p:txBody>
        </p:sp>
        <p:cxnSp>
          <p:nvCxnSpPr>
            <p:cNvPr id="22548" name="AutoShape 1044"/>
            <p:cNvCxnSpPr>
              <a:cxnSpLocks noChangeShapeType="1"/>
              <a:stCxn id="22531" idx="3"/>
              <a:endCxn id="22533" idx="1"/>
            </p:cNvCxnSpPr>
            <p:nvPr/>
          </p:nvCxnSpPr>
          <p:spPr bwMode="auto">
            <a:xfrm flipV="1">
              <a:off x="911" y="1430"/>
              <a:ext cx="216" cy="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49" name="AutoShape 1045"/>
            <p:cNvCxnSpPr>
              <a:cxnSpLocks noChangeShapeType="1"/>
              <a:stCxn id="22534" idx="1"/>
              <a:endCxn id="22533" idx="3"/>
            </p:cNvCxnSpPr>
            <p:nvPr/>
          </p:nvCxnSpPr>
          <p:spPr bwMode="auto">
            <a:xfrm flipH="1">
              <a:off x="1622" y="1430"/>
              <a:ext cx="217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50" name="AutoShape 1046"/>
            <p:cNvCxnSpPr>
              <a:cxnSpLocks noChangeShapeType="1"/>
              <a:stCxn id="22534" idx="3"/>
              <a:endCxn id="22536" idx="1"/>
            </p:cNvCxnSpPr>
            <p:nvPr/>
          </p:nvCxnSpPr>
          <p:spPr bwMode="auto">
            <a:xfrm>
              <a:off x="2349" y="1430"/>
              <a:ext cx="217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51" name="AutoShape 1047"/>
            <p:cNvCxnSpPr>
              <a:cxnSpLocks noChangeShapeType="1"/>
              <a:stCxn id="22536" idx="3"/>
              <a:endCxn id="22535" idx="1"/>
            </p:cNvCxnSpPr>
            <p:nvPr/>
          </p:nvCxnSpPr>
          <p:spPr bwMode="auto">
            <a:xfrm>
              <a:off x="3061" y="1430"/>
              <a:ext cx="217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52" name="AutoShape 1048"/>
            <p:cNvCxnSpPr>
              <a:cxnSpLocks noChangeShapeType="1"/>
              <a:stCxn id="22535" idx="3"/>
              <a:endCxn id="22537" idx="1"/>
            </p:cNvCxnSpPr>
            <p:nvPr/>
          </p:nvCxnSpPr>
          <p:spPr bwMode="auto">
            <a:xfrm>
              <a:off x="3802" y="1430"/>
              <a:ext cx="217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53" name="AutoShape 1049"/>
            <p:cNvCxnSpPr>
              <a:cxnSpLocks noChangeShapeType="1"/>
              <a:stCxn id="22537" idx="3"/>
              <a:endCxn id="22538" idx="1"/>
            </p:cNvCxnSpPr>
            <p:nvPr/>
          </p:nvCxnSpPr>
          <p:spPr bwMode="auto">
            <a:xfrm>
              <a:off x="4509" y="1430"/>
              <a:ext cx="217" cy="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54" name="AutoShape 1050"/>
            <p:cNvCxnSpPr>
              <a:cxnSpLocks noChangeShapeType="1"/>
              <a:stCxn id="22538" idx="2"/>
              <a:endCxn id="22539" idx="0"/>
            </p:cNvCxnSpPr>
            <p:nvPr/>
          </p:nvCxnSpPr>
          <p:spPr bwMode="auto">
            <a:xfrm>
              <a:off x="4967" y="1581"/>
              <a:ext cx="1" cy="47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55" name="AutoShape 1051"/>
            <p:cNvCxnSpPr>
              <a:cxnSpLocks noChangeShapeType="1"/>
              <a:stCxn id="22539" idx="1"/>
              <a:endCxn id="22540" idx="3"/>
            </p:cNvCxnSpPr>
            <p:nvPr/>
          </p:nvCxnSpPr>
          <p:spPr bwMode="auto">
            <a:xfrm flipH="1">
              <a:off x="4582" y="2197"/>
              <a:ext cx="123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56" name="AutoShape 1052"/>
            <p:cNvCxnSpPr>
              <a:cxnSpLocks noChangeShapeType="1"/>
              <a:stCxn id="22540" idx="1"/>
              <a:endCxn id="22542" idx="3"/>
            </p:cNvCxnSpPr>
            <p:nvPr/>
          </p:nvCxnSpPr>
          <p:spPr bwMode="auto">
            <a:xfrm flipH="1">
              <a:off x="3963" y="2197"/>
              <a:ext cx="122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58" name="AutoShape 1054"/>
            <p:cNvCxnSpPr>
              <a:cxnSpLocks noChangeShapeType="1"/>
              <a:stCxn id="22542" idx="1"/>
              <a:endCxn id="22543" idx="3"/>
            </p:cNvCxnSpPr>
            <p:nvPr/>
          </p:nvCxnSpPr>
          <p:spPr bwMode="auto">
            <a:xfrm flipH="1">
              <a:off x="3318" y="2197"/>
              <a:ext cx="135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59" name="AutoShape 1055"/>
            <p:cNvCxnSpPr>
              <a:cxnSpLocks noChangeShapeType="1"/>
              <a:stCxn id="22544" idx="3"/>
              <a:endCxn id="22543" idx="1"/>
            </p:cNvCxnSpPr>
            <p:nvPr/>
          </p:nvCxnSpPr>
          <p:spPr bwMode="auto">
            <a:xfrm>
              <a:off x="2679" y="2197"/>
              <a:ext cx="134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60" name="AutoShape 1056"/>
            <p:cNvCxnSpPr>
              <a:cxnSpLocks noChangeShapeType="1"/>
              <a:stCxn id="22544" idx="1"/>
              <a:endCxn id="22545" idx="3"/>
            </p:cNvCxnSpPr>
            <p:nvPr/>
          </p:nvCxnSpPr>
          <p:spPr bwMode="auto">
            <a:xfrm flipH="1">
              <a:off x="2049" y="2197"/>
              <a:ext cx="135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61" name="AutoShape 1057"/>
            <p:cNvCxnSpPr>
              <a:cxnSpLocks noChangeShapeType="1"/>
              <a:stCxn id="22545" idx="1"/>
              <a:endCxn id="22546" idx="3"/>
            </p:cNvCxnSpPr>
            <p:nvPr/>
          </p:nvCxnSpPr>
          <p:spPr bwMode="auto">
            <a:xfrm flipH="1">
              <a:off x="1399" y="2197"/>
              <a:ext cx="134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562" name="AutoShape 1058"/>
            <p:cNvCxnSpPr>
              <a:cxnSpLocks noChangeShapeType="1"/>
              <a:stCxn id="22546" idx="1"/>
              <a:endCxn id="22547" idx="3"/>
            </p:cNvCxnSpPr>
            <p:nvPr/>
          </p:nvCxnSpPr>
          <p:spPr bwMode="auto">
            <a:xfrm flipH="1">
              <a:off x="769" y="2197"/>
              <a:ext cx="134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2566" name="Text Box 1062"/>
          <p:cNvSpPr txBox="1">
            <a:spLocks noChangeArrowheads="1"/>
          </p:cNvSpPr>
          <p:nvPr/>
        </p:nvSpPr>
        <p:spPr bwMode="auto">
          <a:xfrm>
            <a:off x="2308225" y="314325"/>
            <a:ext cx="52212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FF3300"/>
                </a:solidFill>
              </a:rPr>
              <a:t>Гормон средней доли гипофиза</a:t>
            </a:r>
            <a:endParaRPr lang="ru-RU"/>
          </a:p>
        </p:txBody>
      </p:sp>
    </p:spTree>
  </p:cSld>
  <p:clrMapOvr>
    <a:masterClrMapping/>
  </p:clrMapOvr>
  <p:transition spd="slow">
    <p:check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46B9-BF3C-452A-A3E7-FD49CFEB79BC}" type="slidenum">
              <a:rPr lang="ru-RU"/>
              <a:pPr/>
              <a:t>11</a:t>
            </a:fld>
            <a:endParaRPr lang="ru-RU"/>
          </a:p>
        </p:txBody>
      </p:sp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330201" y="328612"/>
            <a:ext cx="8291286" cy="6032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FF3300"/>
                </a:solidFill>
              </a:rPr>
              <a:t>Гормоны задней доли гипофиза</a:t>
            </a:r>
          </a:p>
          <a:p>
            <a:endParaRPr lang="ru-RU" sz="3600" dirty="0">
              <a:solidFill>
                <a:srgbClr val="FF3300"/>
              </a:solidFill>
            </a:endParaRPr>
          </a:p>
          <a:p>
            <a:pPr algn="just"/>
            <a:r>
              <a:rPr lang="ru-RU" sz="3600" dirty="0">
                <a:solidFill>
                  <a:srgbClr val="FF3300"/>
                </a:solidFill>
              </a:rPr>
              <a:t>Вазопрессин (ВП),</a:t>
            </a:r>
            <a:r>
              <a:rPr lang="ru-RU" sz="2800" dirty="0"/>
              <a:t> сосудосуживающий</a:t>
            </a:r>
            <a:r>
              <a:rPr lang="ru-RU" sz="2800" dirty="0" smtClean="0"/>
              <a:t>, антидиуретический </a:t>
            </a:r>
            <a:r>
              <a:rPr lang="ru-RU" sz="2800" dirty="0"/>
              <a:t>(АДГ). Циклический пептид </a:t>
            </a:r>
          </a:p>
          <a:p>
            <a:pPr algn="just"/>
            <a:r>
              <a:rPr lang="ru-RU" sz="2800" dirty="0"/>
              <a:t>из 9 </a:t>
            </a:r>
            <a:r>
              <a:rPr lang="ru-RU" sz="2800" dirty="0" err="1"/>
              <a:t>амк</a:t>
            </a:r>
            <a:r>
              <a:rPr lang="ru-RU" sz="2800" dirty="0"/>
              <a:t>-т. Суживает сосуды и </a:t>
            </a:r>
            <a:r>
              <a:rPr lang="ru-RU" sz="2800" dirty="0" smtClean="0"/>
              <a:t>повышает кровяное </a:t>
            </a:r>
            <a:r>
              <a:rPr lang="ru-RU" sz="2800" dirty="0"/>
              <a:t>давление. Стимулирует обратное </a:t>
            </a:r>
            <a:r>
              <a:rPr lang="ru-RU" sz="2800" dirty="0" smtClean="0"/>
              <a:t>всасывание </a:t>
            </a:r>
            <a:r>
              <a:rPr lang="ru-RU" sz="2800" dirty="0"/>
              <a:t>воды в почечных канальцах.</a:t>
            </a:r>
          </a:p>
          <a:p>
            <a:pPr algn="just"/>
            <a:r>
              <a:rPr lang="ru-RU" sz="2800" dirty="0"/>
              <a:t>При гипофункции - «несахарный диабет»</a:t>
            </a:r>
          </a:p>
          <a:p>
            <a:pPr algn="just"/>
            <a:endParaRPr lang="ru-RU" sz="2800" dirty="0"/>
          </a:p>
          <a:p>
            <a:pPr algn="just"/>
            <a:r>
              <a:rPr lang="ru-RU" sz="3600" dirty="0">
                <a:solidFill>
                  <a:srgbClr val="FF3300"/>
                </a:solidFill>
              </a:rPr>
              <a:t>Окситоцин (ОКСТ).</a:t>
            </a:r>
            <a:endParaRPr lang="ru-RU" sz="2800" dirty="0"/>
          </a:p>
          <a:p>
            <a:pPr algn="just"/>
            <a:r>
              <a:rPr lang="ru-RU" sz="2800" dirty="0"/>
              <a:t>Циклический пептид из 9 </a:t>
            </a:r>
            <a:r>
              <a:rPr lang="ru-RU" sz="2800" dirty="0" err="1"/>
              <a:t>аминок</a:t>
            </a:r>
            <a:r>
              <a:rPr lang="ru-RU" sz="2800" dirty="0"/>
              <a:t>-т.</a:t>
            </a:r>
          </a:p>
          <a:p>
            <a:pPr algn="just"/>
            <a:r>
              <a:rPr lang="ru-RU" sz="2800" dirty="0"/>
              <a:t>Стимулирует сокращение гладких мышц</a:t>
            </a:r>
            <a:r>
              <a:rPr lang="ru-RU" sz="2800" dirty="0" smtClean="0"/>
              <a:t>.</a:t>
            </a:r>
            <a:endParaRPr lang="ru-RU" sz="3600" dirty="0"/>
          </a:p>
          <a:p>
            <a:endParaRPr lang="ru-RU" dirty="0"/>
          </a:p>
        </p:txBody>
      </p:sp>
    </p:spTree>
  </p:cSld>
  <p:clrMapOvr>
    <a:masterClrMapping/>
  </p:clrMapOvr>
  <p:transition spd="slow">
    <p:check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B7DC0-F726-4166-8B2D-54FBADF37EBC}" type="slidenum">
              <a:rPr lang="ru-RU"/>
              <a:pPr/>
              <a:t>12</a:t>
            </a:fld>
            <a:endParaRPr lang="ru-RU"/>
          </a:p>
        </p:txBody>
      </p:sp>
      <p:grpSp>
        <p:nvGrpSpPr>
          <p:cNvPr id="17481" name="Group 73"/>
          <p:cNvGrpSpPr>
            <a:grpSpLocks/>
          </p:cNvGrpSpPr>
          <p:nvPr/>
        </p:nvGrpSpPr>
        <p:grpSpPr bwMode="auto">
          <a:xfrm>
            <a:off x="371475" y="1933575"/>
            <a:ext cx="8401050" cy="4529138"/>
            <a:chOff x="146" y="1248"/>
            <a:chExt cx="5292" cy="2853"/>
          </a:xfrm>
        </p:grpSpPr>
        <p:sp>
          <p:nvSpPr>
            <p:cNvPr id="17413" name="Text Box 5"/>
            <p:cNvSpPr txBox="1">
              <a:spLocks noChangeArrowheads="1"/>
            </p:cNvSpPr>
            <p:nvPr/>
          </p:nvSpPr>
          <p:spPr bwMode="auto">
            <a:xfrm>
              <a:off x="146" y="1248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/>
                <a:t>Про</a:t>
              </a:r>
            </a:p>
          </p:txBody>
        </p:sp>
        <p:sp>
          <p:nvSpPr>
            <p:cNvPr id="17414" name="Text Box 6"/>
            <p:cNvSpPr txBox="1">
              <a:spLocks noChangeArrowheads="1"/>
            </p:cNvSpPr>
            <p:nvPr/>
          </p:nvSpPr>
          <p:spPr bwMode="auto">
            <a:xfrm>
              <a:off x="863" y="1248"/>
              <a:ext cx="44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>
                  <a:solidFill>
                    <a:srgbClr val="CC0066"/>
                  </a:solidFill>
                </a:rPr>
                <a:t>Арг</a:t>
              </a:r>
              <a:endParaRPr lang="ru-RU" sz="2400"/>
            </a:p>
          </p:txBody>
        </p:sp>
        <p:sp>
          <p:nvSpPr>
            <p:cNvPr id="17415" name="Text Box 7"/>
            <p:cNvSpPr txBox="1">
              <a:spLocks noChangeArrowheads="1"/>
            </p:cNvSpPr>
            <p:nvPr/>
          </p:nvSpPr>
          <p:spPr bwMode="auto">
            <a:xfrm>
              <a:off x="1550" y="1248"/>
              <a:ext cx="45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Гли</a:t>
              </a:r>
            </a:p>
          </p:txBody>
        </p:sp>
        <p:sp>
          <p:nvSpPr>
            <p:cNvPr id="17416" name="Text Box 8"/>
            <p:cNvSpPr txBox="1">
              <a:spLocks noChangeArrowheads="1"/>
            </p:cNvSpPr>
            <p:nvPr/>
          </p:nvSpPr>
          <p:spPr bwMode="auto">
            <a:xfrm>
              <a:off x="149" y="1955"/>
              <a:ext cx="4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Цис</a:t>
              </a:r>
            </a:p>
          </p:txBody>
        </p:sp>
        <p:sp>
          <p:nvSpPr>
            <p:cNvPr id="17417" name="Text Box 9"/>
            <p:cNvSpPr txBox="1">
              <a:spLocks noChangeArrowheads="1"/>
            </p:cNvSpPr>
            <p:nvPr/>
          </p:nvSpPr>
          <p:spPr bwMode="auto">
            <a:xfrm>
              <a:off x="863" y="1955"/>
              <a:ext cx="45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Асп</a:t>
              </a:r>
            </a:p>
          </p:txBody>
        </p:sp>
        <p:sp>
          <p:nvSpPr>
            <p:cNvPr id="17418" name="Text Box 10"/>
            <p:cNvSpPr txBox="1">
              <a:spLocks noChangeArrowheads="1"/>
            </p:cNvSpPr>
            <p:nvPr/>
          </p:nvSpPr>
          <p:spPr bwMode="auto">
            <a:xfrm>
              <a:off x="869" y="2500"/>
              <a:ext cx="44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Глу</a:t>
              </a:r>
            </a:p>
          </p:txBody>
        </p:sp>
        <p:sp>
          <p:nvSpPr>
            <p:cNvPr id="17419" name="Text Box 11"/>
            <p:cNvSpPr txBox="1">
              <a:spLocks noChangeArrowheads="1"/>
            </p:cNvSpPr>
            <p:nvPr/>
          </p:nvSpPr>
          <p:spPr bwMode="auto">
            <a:xfrm>
              <a:off x="851" y="3071"/>
              <a:ext cx="47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>
                  <a:solidFill>
                    <a:srgbClr val="CC0066"/>
                  </a:solidFill>
                </a:rPr>
                <a:t>Фен</a:t>
              </a:r>
              <a:endParaRPr lang="ru-RU" sz="2400"/>
            </a:p>
          </p:txBody>
        </p:sp>
        <p:sp>
          <p:nvSpPr>
            <p:cNvPr id="17420" name="Text Box 12"/>
            <p:cNvSpPr txBox="1">
              <a:spLocks noChangeArrowheads="1"/>
            </p:cNvSpPr>
            <p:nvPr/>
          </p:nvSpPr>
          <p:spPr bwMode="auto">
            <a:xfrm>
              <a:off x="859" y="3503"/>
              <a:ext cx="46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Тир</a:t>
              </a:r>
            </a:p>
          </p:txBody>
        </p:sp>
        <p:sp>
          <p:nvSpPr>
            <p:cNvPr id="17421" name="Text Box 13"/>
            <p:cNvSpPr txBox="1">
              <a:spLocks noChangeArrowheads="1"/>
            </p:cNvSpPr>
            <p:nvPr/>
          </p:nvSpPr>
          <p:spPr bwMode="auto">
            <a:xfrm>
              <a:off x="158" y="3503"/>
              <a:ext cx="4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Цис</a:t>
              </a:r>
            </a:p>
          </p:txBody>
        </p:sp>
        <p:sp>
          <p:nvSpPr>
            <p:cNvPr id="17422" name="Text Box 14"/>
            <p:cNvSpPr txBox="1">
              <a:spLocks noChangeArrowheads="1"/>
            </p:cNvSpPr>
            <p:nvPr/>
          </p:nvSpPr>
          <p:spPr bwMode="auto">
            <a:xfrm>
              <a:off x="164" y="2423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/>
                <a:t>S</a:t>
              </a:r>
              <a:endParaRPr lang="ru-RU" sz="2400"/>
            </a:p>
          </p:txBody>
        </p:sp>
        <p:sp>
          <p:nvSpPr>
            <p:cNvPr id="17423" name="Text Box 15"/>
            <p:cNvSpPr txBox="1">
              <a:spLocks noChangeArrowheads="1"/>
            </p:cNvSpPr>
            <p:nvPr/>
          </p:nvSpPr>
          <p:spPr bwMode="auto">
            <a:xfrm>
              <a:off x="164" y="2963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/>
                <a:t>S</a:t>
              </a:r>
              <a:endParaRPr lang="ru-RU" sz="2400"/>
            </a:p>
          </p:txBody>
        </p:sp>
        <p:cxnSp>
          <p:nvCxnSpPr>
            <p:cNvPr id="17424" name="AutoShape 16"/>
            <p:cNvCxnSpPr>
              <a:cxnSpLocks noChangeShapeType="1"/>
              <a:stCxn id="17413" idx="2"/>
              <a:endCxn id="17416" idx="0"/>
            </p:cNvCxnSpPr>
            <p:nvPr/>
          </p:nvCxnSpPr>
          <p:spPr bwMode="auto">
            <a:xfrm>
              <a:off x="380" y="1536"/>
              <a:ext cx="0" cy="41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25" name="AutoShape 17"/>
            <p:cNvCxnSpPr>
              <a:cxnSpLocks noChangeShapeType="1"/>
              <a:stCxn id="17413" idx="3"/>
              <a:endCxn id="17414" idx="1"/>
            </p:cNvCxnSpPr>
            <p:nvPr/>
          </p:nvCxnSpPr>
          <p:spPr bwMode="auto">
            <a:xfrm>
              <a:off x="614" y="1392"/>
              <a:ext cx="24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27" name="AutoShape 19"/>
            <p:cNvCxnSpPr>
              <a:cxnSpLocks noChangeShapeType="1"/>
              <a:stCxn id="17414" idx="3"/>
              <a:endCxn id="17415" idx="1"/>
            </p:cNvCxnSpPr>
            <p:nvPr/>
          </p:nvCxnSpPr>
          <p:spPr bwMode="auto">
            <a:xfrm>
              <a:off x="1312" y="1392"/>
              <a:ext cx="23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428" name="Text Box 20"/>
            <p:cNvSpPr txBox="1">
              <a:spLocks noChangeArrowheads="1"/>
            </p:cNvSpPr>
            <p:nvPr/>
          </p:nvSpPr>
          <p:spPr bwMode="auto">
            <a:xfrm>
              <a:off x="2246" y="1248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accent2"/>
                  </a:solidFill>
                </a:rPr>
                <a:t>NH</a:t>
              </a:r>
              <a:r>
                <a:rPr lang="en-US" sz="2400" baseline="-25000">
                  <a:solidFill>
                    <a:schemeClr val="accent2"/>
                  </a:solidFill>
                </a:rPr>
                <a:t>2</a:t>
              </a:r>
              <a:endParaRPr lang="ru-RU" sz="2400">
                <a:solidFill>
                  <a:schemeClr val="accent2"/>
                </a:solidFill>
              </a:endParaRPr>
            </a:p>
          </p:txBody>
        </p:sp>
        <p:cxnSp>
          <p:nvCxnSpPr>
            <p:cNvPr id="17429" name="AutoShape 21"/>
            <p:cNvCxnSpPr>
              <a:cxnSpLocks noChangeShapeType="1"/>
              <a:stCxn id="17415" idx="3"/>
              <a:endCxn id="17428" idx="1"/>
            </p:cNvCxnSpPr>
            <p:nvPr/>
          </p:nvCxnSpPr>
          <p:spPr bwMode="auto">
            <a:xfrm>
              <a:off x="2007" y="1392"/>
              <a:ext cx="23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430" name="Text Box 22"/>
            <p:cNvSpPr txBox="1">
              <a:spLocks noChangeArrowheads="1"/>
            </p:cNvSpPr>
            <p:nvPr/>
          </p:nvSpPr>
          <p:spPr bwMode="auto">
            <a:xfrm>
              <a:off x="1562" y="1809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accent2"/>
                  </a:solidFill>
                </a:rPr>
                <a:t>NH</a:t>
              </a:r>
              <a:r>
                <a:rPr lang="en-US" sz="2400" baseline="-25000">
                  <a:solidFill>
                    <a:schemeClr val="accent2"/>
                  </a:solidFill>
                </a:rPr>
                <a:t>2</a:t>
              </a:r>
              <a:endParaRPr lang="ru-RU" sz="2400">
                <a:solidFill>
                  <a:schemeClr val="accent2"/>
                </a:solidFill>
              </a:endParaRPr>
            </a:p>
          </p:txBody>
        </p:sp>
        <p:sp>
          <p:nvSpPr>
            <p:cNvPr id="17431" name="Text Box 23"/>
            <p:cNvSpPr txBox="1">
              <a:spLocks noChangeArrowheads="1"/>
            </p:cNvSpPr>
            <p:nvPr/>
          </p:nvSpPr>
          <p:spPr bwMode="auto">
            <a:xfrm>
              <a:off x="1586" y="2500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accent2"/>
                  </a:solidFill>
                </a:rPr>
                <a:t>NH</a:t>
              </a:r>
              <a:r>
                <a:rPr lang="en-US" sz="2400" baseline="-25000">
                  <a:solidFill>
                    <a:schemeClr val="accent2"/>
                  </a:solidFill>
                </a:rPr>
                <a:t>2</a:t>
              </a:r>
              <a:endParaRPr lang="ru-RU" sz="2400">
                <a:solidFill>
                  <a:schemeClr val="accent2"/>
                </a:solidFill>
              </a:endParaRPr>
            </a:p>
          </p:txBody>
        </p:sp>
        <p:cxnSp>
          <p:nvCxnSpPr>
            <p:cNvPr id="17432" name="AutoShape 24"/>
            <p:cNvCxnSpPr>
              <a:cxnSpLocks noChangeShapeType="1"/>
              <a:stCxn id="17417" idx="3"/>
              <a:endCxn id="17430" idx="1"/>
            </p:cNvCxnSpPr>
            <p:nvPr/>
          </p:nvCxnSpPr>
          <p:spPr bwMode="auto">
            <a:xfrm flipV="1">
              <a:off x="1314" y="1953"/>
              <a:ext cx="248" cy="14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33" name="AutoShape 25"/>
            <p:cNvCxnSpPr>
              <a:cxnSpLocks noChangeShapeType="1"/>
              <a:stCxn id="17416" idx="3"/>
              <a:endCxn id="17417" idx="1"/>
            </p:cNvCxnSpPr>
            <p:nvPr/>
          </p:nvCxnSpPr>
          <p:spPr bwMode="auto">
            <a:xfrm>
              <a:off x="610" y="2099"/>
              <a:ext cx="253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34" name="AutoShape 26"/>
            <p:cNvCxnSpPr>
              <a:cxnSpLocks noChangeShapeType="1"/>
              <a:stCxn id="17417" idx="2"/>
              <a:endCxn id="17418" idx="0"/>
            </p:cNvCxnSpPr>
            <p:nvPr/>
          </p:nvCxnSpPr>
          <p:spPr bwMode="auto">
            <a:xfrm>
              <a:off x="1089" y="2243"/>
              <a:ext cx="1" cy="25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35" name="AutoShape 27"/>
            <p:cNvCxnSpPr>
              <a:cxnSpLocks noChangeShapeType="1"/>
              <a:stCxn id="17418" idx="2"/>
              <a:endCxn id="17419" idx="0"/>
            </p:cNvCxnSpPr>
            <p:nvPr/>
          </p:nvCxnSpPr>
          <p:spPr bwMode="auto">
            <a:xfrm>
              <a:off x="1090" y="2788"/>
              <a:ext cx="0" cy="2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36" name="AutoShape 28"/>
            <p:cNvCxnSpPr>
              <a:cxnSpLocks noChangeShapeType="1"/>
              <a:stCxn id="17420" idx="0"/>
              <a:endCxn id="17419" idx="2"/>
            </p:cNvCxnSpPr>
            <p:nvPr/>
          </p:nvCxnSpPr>
          <p:spPr bwMode="auto">
            <a:xfrm flipV="1">
              <a:off x="1090" y="3359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37" name="AutoShape 29"/>
            <p:cNvCxnSpPr>
              <a:cxnSpLocks noChangeShapeType="1"/>
              <a:stCxn id="17421" idx="3"/>
              <a:endCxn id="17420" idx="1"/>
            </p:cNvCxnSpPr>
            <p:nvPr/>
          </p:nvCxnSpPr>
          <p:spPr bwMode="auto">
            <a:xfrm>
              <a:off x="619" y="3647"/>
              <a:ext cx="24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38" name="AutoShape 30"/>
            <p:cNvCxnSpPr>
              <a:cxnSpLocks noChangeShapeType="1"/>
              <a:stCxn id="17416" idx="2"/>
              <a:endCxn id="17422" idx="0"/>
            </p:cNvCxnSpPr>
            <p:nvPr/>
          </p:nvCxnSpPr>
          <p:spPr bwMode="auto">
            <a:xfrm flipH="1">
              <a:off x="276" y="2243"/>
              <a:ext cx="104" cy="18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39" name="AutoShape 31"/>
            <p:cNvCxnSpPr>
              <a:cxnSpLocks noChangeShapeType="1"/>
              <a:stCxn id="17421" idx="0"/>
              <a:endCxn id="17423" idx="2"/>
            </p:cNvCxnSpPr>
            <p:nvPr/>
          </p:nvCxnSpPr>
          <p:spPr bwMode="auto">
            <a:xfrm flipH="1" flipV="1">
              <a:off x="276" y="3251"/>
              <a:ext cx="113" cy="25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40" name="AutoShape 32"/>
            <p:cNvCxnSpPr>
              <a:cxnSpLocks noChangeShapeType="1"/>
              <a:stCxn id="17423" idx="0"/>
              <a:endCxn id="17422" idx="2"/>
            </p:cNvCxnSpPr>
            <p:nvPr/>
          </p:nvCxnSpPr>
          <p:spPr bwMode="auto">
            <a:xfrm flipV="1">
              <a:off x="276" y="2711"/>
              <a:ext cx="0" cy="25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42" name="AutoShape 34"/>
            <p:cNvCxnSpPr>
              <a:cxnSpLocks noChangeShapeType="1"/>
              <a:stCxn id="17418" idx="3"/>
              <a:endCxn id="17431" idx="1"/>
            </p:cNvCxnSpPr>
            <p:nvPr/>
          </p:nvCxnSpPr>
          <p:spPr bwMode="auto">
            <a:xfrm>
              <a:off x="1311" y="2644"/>
              <a:ext cx="27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445" name="Text Box 37"/>
            <p:cNvSpPr txBox="1">
              <a:spLocks noChangeArrowheads="1"/>
            </p:cNvSpPr>
            <p:nvPr/>
          </p:nvSpPr>
          <p:spPr bwMode="auto">
            <a:xfrm>
              <a:off x="2870" y="1248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/>
                <a:t>Про</a:t>
              </a:r>
            </a:p>
          </p:txBody>
        </p:sp>
        <p:sp>
          <p:nvSpPr>
            <p:cNvPr id="17446" name="Text Box 38"/>
            <p:cNvSpPr txBox="1">
              <a:spLocks noChangeArrowheads="1"/>
            </p:cNvSpPr>
            <p:nvPr/>
          </p:nvSpPr>
          <p:spPr bwMode="auto">
            <a:xfrm>
              <a:off x="3587" y="1248"/>
              <a:ext cx="4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>
                  <a:solidFill>
                    <a:srgbClr val="FF3300"/>
                  </a:solidFill>
                </a:rPr>
                <a:t>Лей</a:t>
              </a:r>
            </a:p>
          </p:txBody>
        </p:sp>
        <p:sp>
          <p:nvSpPr>
            <p:cNvPr id="17447" name="Text Box 39"/>
            <p:cNvSpPr txBox="1">
              <a:spLocks noChangeArrowheads="1"/>
            </p:cNvSpPr>
            <p:nvPr/>
          </p:nvSpPr>
          <p:spPr bwMode="auto">
            <a:xfrm>
              <a:off x="4274" y="1248"/>
              <a:ext cx="45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Гли</a:t>
              </a:r>
            </a:p>
          </p:txBody>
        </p:sp>
        <p:sp>
          <p:nvSpPr>
            <p:cNvPr id="17448" name="Text Box 40"/>
            <p:cNvSpPr txBox="1">
              <a:spLocks noChangeArrowheads="1"/>
            </p:cNvSpPr>
            <p:nvPr/>
          </p:nvSpPr>
          <p:spPr bwMode="auto">
            <a:xfrm>
              <a:off x="2873" y="1955"/>
              <a:ext cx="4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Цис</a:t>
              </a:r>
            </a:p>
          </p:txBody>
        </p:sp>
        <p:sp>
          <p:nvSpPr>
            <p:cNvPr id="17449" name="Text Box 41"/>
            <p:cNvSpPr txBox="1">
              <a:spLocks noChangeArrowheads="1"/>
            </p:cNvSpPr>
            <p:nvPr/>
          </p:nvSpPr>
          <p:spPr bwMode="auto">
            <a:xfrm>
              <a:off x="3586" y="1955"/>
              <a:ext cx="45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Асп</a:t>
              </a:r>
            </a:p>
          </p:txBody>
        </p:sp>
        <p:sp>
          <p:nvSpPr>
            <p:cNvPr id="17450" name="Text Box 42"/>
            <p:cNvSpPr txBox="1">
              <a:spLocks noChangeArrowheads="1"/>
            </p:cNvSpPr>
            <p:nvPr/>
          </p:nvSpPr>
          <p:spPr bwMode="auto">
            <a:xfrm>
              <a:off x="3591" y="2500"/>
              <a:ext cx="44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Глу</a:t>
              </a:r>
            </a:p>
          </p:txBody>
        </p:sp>
        <p:sp>
          <p:nvSpPr>
            <p:cNvPr id="17451" name="Text Box 43"/>
            <p:cNvSpPr txBox="1">
              <a:spLocks noChangeArrowheads="1"/>
            </p:cNvSpPr>
            <p:nvPr/>
          </p:nvSpPr>
          <p:spPr bwMode="auto">
            <a:xfrm>
              <a:off x="3527" y="2999"/>
              <a:ext cx="56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>
                  <a:solidFill>
                    <a:srgbClr val="FF3300"/>
                  </a:solidFill>
                </a:rPr>
                <a:t>Илей</a:t>
              </a:r>
            </a:p>
          </p:txBody>
        </p:sp>
        <p:sp>
          <p:nvSpPr>
            <p:cNvPr id="17452" name="Text Box 44"/>
            <p:cNvSpPr txBox="1">
              <a:spLocks noChangeArrowheads="1"/>
            </p:cNvSpPr>
            <p:nvPr/>
          </p:nvSpPr>
          <p:spPr bwMode="auto">
            <a:xfrm>
              <a:off x="3581" y="3503"/>
              <a:ext cx="46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Тир</a:t>
              </a:r>
            </a:p>
          </p:txBody>
        </p:sp>
        <p:sp>
          <p:nvSpPr>
            <p:cNvPr id="17453" name="Text Box 45"/>
            <p:cNvSpPr txBox="1">
              <a:spLocks noChangeArrowheads="1"/>
            </p:cNvSpPr>
            <p:nvPr/>
          </p:nvSpPr>
          <p:spPr bwMode="auto">
            <a:xfrm>
              <a:off x="2882" y="3503"/>
              <a:ext cx="4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Цис</a:t>
              </a:r>
            </a:p>
          </p:txBody>
        </p:sp>
        <p:sp>
          <p:nvSpPr>
            <p:cNvPr id="17454" name="Text Box 46"/>
            <p:cNvSpPr txBox="1">
              <a:spLocks noChangeArrowheads="1"/>
            </p:cNvSpPr>
            <p:nvPr/>
          </p:nvSpPr>
          <p:spPr bwMode="auto">
            <a:xfrm>
              <a:off x="2888" y="2423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/>
                <a:t>S</a:t>
              </a:r>
              <a:endParaRPr lang="ru-RU" sz="2400"/>
            </a:p>
          </p:txBody>
        </p:sp>
        <p:sp>
          <p:nvSpPr>
            <p:cNvPr id="17455" name="Text Box 47"/>
            <p:cNvSpPr txBox="1">
              <a:spLocks noChangeArrowheads="1"/>
            </p:cNvSpPr>
            <p:nvPr/>
          </p:nvSpPr>
          <p:spPr bwMode="auto">
            <a:xfrm>
              <a:off x="2888" y="2963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/>
                <a:t>S</a:t>
              </a:r>
              <a:endParaRPr lang="ru-RU" sz="2400"/>
            </a:p>
          </p:txBody>
        </p:sp>
        <p:cxnSp>
          <p:nvCxnSpPr>
            <p:cNvPr id="17456" name="AutoShape 48"/>
            <p:cNvCxnSpPr>
              <a:cxnSpLocks noChangeShapeType="1"/>
              <a:stCxn id="17445" idx="2"/>
              <a:endCxn id="17448" idx="0"/>
            </p:cNvCxnSpPr>
            <p:nvPr/>
          </p:nvCxnSpPr>
          <p:spPr bwMode="auto">
            <a:xfrm>
              <a:off x="3104" y="1536"/>
              <a:ext cx="0" cy="41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57" name="AutoShape 49"/>
            <p:cNvCxnSpPr>
              <a:cxnSpLocks noChangeShapeType="1"/>
              <a:stCxn id="17445" idx="3"/>
              <a:endCxn id="17446" idx="1"/>
            </p:cNvCxnSpPr>
            <p:nvPr/>
          </p:nvCxnSpPr>
          <p:spPr bwMode="auto">
            <a:xfrm>
              <a:off x="3338" y="1392"/>
              <a:ext cx="24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58" name="AutoShape 50"/>
            <p:cNvCxnSpPr>
              <a:cxnSpLocks noChangeShapeType="1"/>
              <a:stCxn id="17446" idx="3"/>
              <a:endCxn id="17447" idx="1"/>
            </p:cNvCxnSpPr>
            <p:nvPr/>
          </p:nvCxnSpPr>
          <p:spPr bwMode="auto">
            <a:xfrm>
              <a:off x="4042" y="1392"/>
              <a:ext cx="23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459" name="Text Box 51"/>
            <p:cNvSpPr txBox="1">
              <a:spLocks noChangeArrowheads="1"/>
            </p:cNvSpPr>
            <p:nvPr/>
          </p:nvSpPr>
          <p:spPr bwMode="auto">
            <a:xfrm>
              <a:off x="4970" y="1248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accent2"/>
                  </a:solidFill>
                </a:rPr>
                <a:t>NH</a:t>
              </a:r>
              <a:r>
                <a:rPr lang="en-US" sz="2400" baseline="-25000">
                  <a:solidFill>
                    <a:schemeClr val="accent2"/>
                  </a:solidFill>
                </a:rPr>
                <a:t>2</a:t>
              </a:r>
              <a:endParaRPr lang="ru-RU" sz="2400">
                <a:solidFill>
                  <a:schemeClr val="accent2"/>
                </a:solidFill>
              </a:endParaRPr>
            </a:p>
          </p:txBody>
        </p:sp>
        <p:cxnSp>
          <p:nvCxnSpPr>
            <p:cNvPr id="17460" name="AutoShape 52"/>
            <p:cNvCxnSpPr>
              <a:cxnSpLocks noChangeShapeType="1"/>
              <a:stCxn id="17447" idx="3"/>
              <a:endCxn id="17459" idx="1"/>
            </p:cNvCxnSpPr>
            <p:nvPr/>
          </p:nvCxnSpPr>
          <p:spPr bwMode="auto">
            <a:xfrm>
              <a:off x="4731" y="1392"/>
              <a:ext cx="23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461" name="Text Box 53"/>
            <p:cNvSpPr txBox="1">
              <a:spLocks noChangeArrowheads="1"/>
            </p:cNvSpPr>
            <p:nvPr/>
          </p:nvSpPr>
          <p:spPr bwMode="auto">
            <a:xfrm>
              <a:off x="4286" y="1809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accent2"/>
                  </a:solidFill>
                </a:rPr>
                <a:t>NH</a:t>
              </a:r>
              <a:r>
                <a:rPr lang="en-US" sz="2400" baseline="-25000">
                  <a:solidFill>
                    <a:schemeClr val="accent2"/>
                  </a:solidFill>
                </a:rPr>
                <a:t>2</a:t>
              </a:r>
              <a:endParaRPr lang="ru-RU" sz="2400">
                <a:solidFill>
                  <a:schemeClr val="accent2"/>
                </a:solidFill>
              </a:endParaRPr>
            </a:p>
          </p:txBody>
        </p:sp>
        <p:sp>
          <p:nvSpPr>
            <p:cNvPr id="17462" name="Text Box 54"/>
            <p:cNvSpPr txBox="1">
              <a:spLocks noChangeArrowheads="1"/>
            </p:cNvSpPr>
            <p:nvPr/>
          </p:nvSpPr>
          <p:spPr bwMode="auto">
            <a:xfrm>
              <a:off x="4310" y="2500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accent2"/>
                  </a:solidFill>
                </a:rPr>
                <a:t>NH</a:t>
              </a:r>
              <a:r>
                <a:rPr lang="en-US" sz="2400" baseline="-25000">
                  <a:solidFill>
                    <a:schemeClr val="accent2"/>
                  </a:solidFill>
                </a:rPr>
                <a:t>2</a:t>
              </a:r>
              <a:endParaRPr lang="ru-RU" sz="2400">
                <a:solidFill>
                  <a:schemeClr val="accent2"/>
                </a:solidFill>
              </a:endParaRPr>
            </a:p>
          </p:txBody>
        </p:sp>
        <p:cxnSp>
          <p:nvCxnSpPr>
            <p:cNvPr id="17463" name="AutoShape 55"/>
            <p:cNvCxnSpPr>
              <a:cxnSpLocks noChangeShapeType="1"/>
              <a:stCxn id="17449" idx="3"/>
              <a:endCxn id="17461" idx="1"/>
            </p:cNvCxnSpPr>
            <p:nvPr/>
          </p:nvCxnSpPr>
          <p:spPr bwMode="auto">
            <a:xfrm flipV="1">
              <a:off x="4037" y="1953"/>
              <a:ext cx="249" cy="14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64" name="AutoShape 56"/>
            <p:cNvCxnSpPr>
              <a:cxnSpLocks noChangeShapeType="1"/>
              <a:stCxn id="17448" idx="3"/>
              <a:endCxn id="17449" idx="1"/>
            </p:cNvCxnSpPr>
            <p:nvPr/>
          </p:nvCxnSpPr>
          <p:spPr bwMode="auto">
            <a:xfrm>
              <a:off x="3334" y="2099"/>
              <a:ext cx="25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65" name="AutoShape 57"/>
            <p:cNvCxnSpPr>
              <a:cxnSpLocks noChangeShapeType="1"/>
              <a:stCxn id="17449" idx="2"/>
              <a:endCxn id="17450" idx="0"/>
            </p:cNvCxnSpPr>
            <p:nvPr/>
          </p:nvCxnSpPr>
          <p:spPr bwMode="auto">
            <a:xfrm>
              <a:off x="3812" y="2243"/>
              <a:ext cx="0" cy="25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66" name="AutoShape 58"/>
            <p:cNvCxnSpPr>
              <a:cxnSpLocks noChangeShapeType="1"/>
              <a:stCxn id="17450" idx="2"/>
              <a:endCxn id="17451" idx="0"/>
            </p:cNvCxnSpPr>
            <p:nvPr/>
          </p:nvCxnSpPr>
          <p:spPr bwMode="auto">
            <a:xfrm>
              <a:off x="3812" y="2788"/>
              <a:ext cx="0" cy="21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67" name="AutoShape 59"/>
            <p:cNvCxnSpPr>
              <a:cxnSpLocks noChangeShapeType="1"/>
              <a:stCxn id="17452" idx="0"/>
              <a:endCxn id="17451" idx="2"/>
            </p:cNvCxnSpPr>
            <p:nvPr/>
          </p:nvCxnSpPr>
          <p:spPr bwMode="auto">
            <a:xfrm flipV="1">
              <a:off x="3812" y="3287"/>
              <a:ext cx="0" cy="2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68" name="AutoShape 60"/>
            <p:cNvCxnSpPr>
              <a:cxnSpLocks noChangeShapeType="1"/>
              <a:stCxn id="17453" idx="3"/>
              <a:endCxn id="17452" idx="1"/>
            </p:cNvCxnSpPr>
            <p:nvPr/>
          </p:nvCxnSpPr>
          <p:spPr bwMode="auto">
            <a:xfrm>
              <a:off x="3343" y="3647"/>
              <a:ext cx="23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69" name="AutoShape 61"/>
            <p:cNvCxnSpPr>
              <a:cxnSpLocks noChangeShapeType="1"/>
              <a:stCxn id="17448" idx="2"/>
              <a:endCxn id="17454" idx="0"/>
            </p:cNvCxnSpPr>
            <p:nvPr/>
          </p:nvCxnSpPr>
          <p:spPr bwMode="auto">
            <a:xfrm flipH="1">
              <a:off x="3000" y="2243"/>
              <a:ext cx="104" cy="18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70" name="AutoShape 62"/>
            <p:cNvCxnSpPr>
              <a:cxnSpLocks noChangeShapeType="1"/>
              <a:stCxn id="17453" idx="0"/>
              <a:endCxn id="17455" idx="2"/>
            </p:cNvCxnSpPr>
            <p:nvPr/>
          </p:nvCxnSpPr>
          <p:spPr bwMode="auto">
            <a:xfrm flipH="1" flipV="1">
              <a:off x="3000" y="3251"/>
              <a:ext cx="113" cy="25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71" name="AutoShape 63"/>
            <p:cNvCxnSpPr>
              <a:cxnSpLocks noChangeShapeType="1"/>
              <a:stCxn id="17455" idx="0"/>
              <a:endCxn id="17454" idx="2"/>
            </p:cNvCxnSpPr>
            <p:nvPr/>
          </p:nvCxnSpPr>
          <p:spPr bwMode="auto">
            <a:xfrm flipV="1">
              <a:off x="3000" y="2711"/>
              <a:ext cx="0" cy="25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72" name="AutoShape 64"/>
            <p:cNvCxnSpPr>
              <a:cxnSpLocks noChangeShapeType="1"/>
              <a:stCxn id="17450" idx="3"/>
              <a:endCxn id="17462" idx="1"/>
            </p:cNvCxnSpPr>
            <p:nvPr/>
          </p:nvCxnSpPr>
          <p:spPr bwMode="auto">
            <a:xfrm>
              <a:off x="4033" y="2644"/>
              <a:ext cx="27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473" name="Text Box 65"/>
            <p:cNvSpPr txBox="1">
              <a:spLocks noChangeArrowheads="1"/>
            </p:cNvSpPr>
            <p:nvPr/>
          </p:nvSpPr>
          <p:spPr bwMode="auto">
            <a:xfrm>
              <a:off x="432" y="3774"/>
              <a:ext cx="20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sz="2800"/>
                <a:t>Вазопрессин (АДГ)</a:t>
              </a:r>
              <a:endParaRPr lang="ru-RU" sz="2800">
                <a:solidFill>
                  <a:schemeClr val="accent2"/>
                </a:solidFill>
              </a:endParaRPr>
            </a:p>
          </p:txBody>
        </p:sp>
        <p:sp>
          <p:nvSpPr>
            <p:cNvPr id="17474" name="Text Box 66"/>
            <p:cNvSpPr txBox="1">
              <a:spLocks noChangeArrowheads="1"/>
            </p:cNvSpPr>
            <p:nvPr/>
          </p:nvSpPr>
          <p:spPr bwMode="auto">
            <a:xfrm>
              <a:off x="3526" y="3774"/>
              <a:ext cx="125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/>
                <a:t>Окситоцин</a:t>
              </a:r>
              <a:endParaRPr lang="ru-RU" sz="2800">
                <a:solidFill>
                  <a:srgbClr val="FF3300"/>
                </a:solidFill>
              </a:endParaRPr>
            </a:p>
          </p:txBody>
        </p:sp>
      </p:grpSp>
      <p:sp>
        <p:nvSpPr>
          <p:cNvPr id="17482" name="Text Box 74"/>
          <p:cNvSpPr txBox="1">
            <a:spLocks noChangeArrowheads="1"/>
          </p:cNvSpPr>
          <p:nvPr/>
        </p:nvSpPr>
        <p:spPr bwMode="auto">
          <a:xfrm>
            <a:off x="1468438" y="342900"/>
            <a:ext cx="6045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FF3300"/>
                </a:solidFill>
              </a:rPr>
              <a:t>Гормоны задней доли гипофиза</a:t>
            </a:r>
          </a:p>
        </p:txBody>
      </p:sp>
    </p:spTree>
  </p:cSld>
  <p:clrMapOvr>
    <a:masterClrMapping/>
  </p:clrMapOvr>
  <p:transition spd="slow">
    <p:check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61386-AD70-4475-ACF8-42FA6061C257}" type="slidenum">
              <a:rPr lang="ru-RU"/>
              <a:pPr/>
              <a:t>13</a:t>
            </a:fld>
            <a:endParaRPr lang="ru-RU"/>
          </a:p>
        </p:txBody>
      </p:sp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310529" y="226029"/>
            <a:ext cx="8688328" cy="6494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rgbClr val="FF3300"/>
                </a:solidFill>
              </a:rPr>
              <a:t>Гормоны щитовидной железы</a:t>
            </a:r>
          </a:p>
          <a:p>
            <a:r>
              <a:rPr lang="ru-RU" sz="3600" dirty="0"/>
              <a:t>Тироксин (</a:t>
            </a:r>
            <a:r>
              <a:rPr lang="ru-RU" sz="3600" dirty="0" err="1"/>
              <a:t>тетрайодтиронин</a:t>
            </a:r>
            <a:r>
              <a:rPr lang="ru-RU" sz="3600" dirty="0"/>
              <a:t>).</a:t>
            </a:r>
          </a:p>
          <a:p>
            <a:r>
              <a:rPr lang="ru-RU" sz="3600" dirty="0" err="1" smtClean="0"/>
              <a:t>Трийодтиронин</a:t>
            </a:r>
            <a:r>
              <a:rPr lang="ru-RU" sz="3600" dirty="0" smtClean="0"/>
              <a:t>, </a:t>
            </a:r>
            <a:r>
              <a:rPr lang="ru-RU" sz="3600" dirty="0" err="1" smtClean="0"/>
              <a:t>Дийодтиронин</a:t>
            </a:r>
            <a:endParaRPr lang="ru-RU" sz="3600" dirty="0"/>
          </a:p>
          <a:p>
            <a:endParaRPr lang="ru-RU" sz="2800" dirty="0" smtClean="0"/>
          </a:p>
          <a:p>
            <a:pPr algn="just"/>
            <a:r>
              <a:rPr lang="ru-RU" sz="2800" dirty="0" smtClean="0"/>
              <a:t>Образуется </a:t>
            </a:r>
            <a:r>
              <a:rPr lang="ru-RU" sz="2800" dirty="0"/>
              <a:t>из 2 молекул </a:t>
            </a:r>
            <a:r>
              <a:rPr lang="ru-RU" sz="2800" dirty="0" err="1"/>
              <a:t>амк</a:t>
            </a:r>
            <a:r>
              <a:rPr lang="ru-RU" sz="2800" dirty="0"/>
              <a:t>-ты тирозина</a:t>
            </a:r>
            <a:r>
              <a:rPr lang="ru-RU" sz="2800" dirty="0" smtClean="0"/>
              <a:t>, с присоединением </a:t>
            </a:r>
            <a:r>
              <a:rPr lang="ru-RU" sz="2800" dirty="0"/>
              <a:t>йода.</a:t>
            </a:r>
          </a:p>
          <a:p>
            <a:r>
              <a:rPr lang="ru-RU" sz="2800" dirty="0"/>
              <a:t>Функции: 1. Стимулируют синтез и окислительный</a:t>
            </a:r>
          </a:p>
          <a:p>
            <a:r>
              <a:rPr lang="ru-RU" sz="2800" dirty="0"/>
              <a:t>распад белков, РНК, ДНК. 2. Стимулируют рост</a:t>
            </a:r>
          </a:p>
          <a:p>
            <a:r>
              <a:rPr lang="ru-RU" sz="2800" dirty="0" smtClean="0"/>
              <a:t>и </a:t>
            </a:r>
            <a:r>
              <a:rPr lang="ru-RU" sz="2800" dirty="0"/>
              <a:t>развитие организма. 3. Вызывают разобщение </a:t>
            </a:r>
          </a:p>
          <a:p>
            <a:r>
              <a:rPr lang="ru-RU" sz="2800" dirty="0" smtClean="0"/>
              <a:t>окисления </a:t>
            </a:r>
            <a:r>
              <a:rPr lang="ru-RU" sz="2800" dirty="0"/>
              <a:t>и </a:t>
            </a:r>
            <a:r>
              <a:rPr lang="ru-RU" sz="2800" dirty="0" err="1">
                <a:solidFill>
                  <a:srgbClr val="990000"/>
                </a:solidFill>
              </a:rPr>
              <a:t>фосфорилирования</a:t>
            </a:r>
            <a:r>
              <a:rPr lang="ru-RU" sz="2800" dirty="0">
                <a:solidFill>
                  <a:srgbClr val="990000"/>
                </a:solidFill>
              </a:rPr>
              <a:t>.</a:t>
            </a:r>
          </a:p>
          <a:p>
            <a:r>
              <a:rPr lang="ru-RU" sz="2800" dirty="0"/>
              <a:t>При гипофункции, вызванной недостатком йода</a:t>
            </a:r>
          </a:p>
          <a:p>
            <a:r>
              <a:rPr lang="ru-RU" sz="2800" dirty="0" smtClean="0"/>
              <a:t>-  </a:t>
            </a:r>
            <a:r>
              <a:rPr lang="ru-RU" sz="2800" dirty="0"/>
              <a:t>задержка роста, снижение продуктивности</a:t>
            </a:r>
            <a:r>
              <a:rPr lang="ru-RU" sz="2800" dirty="0" smtClean="0"/>
              <a:t>, возникает </a:t>
            </a:r>
            <a:r>
              <a:rPr lang="ru-RU" sz="2800" dirty="0"/>
              <a:t>эндемический зоб. У детей </a:t>
            </a:r>
            <a:r>
              <a:rPr lang="ru-RU" sz="2800" dirty="0" smtClean="0"/>
              <a:t>- кретинизм</a:t>
            </a:r>
            <a:r>
              <a:rPr lang="ru-RU" sz="2800" dirty="0"/>
              <a:t>, </a:t>
            </a:r>
          </a:p>
          <a:p>
            <a:r>
              <a:rPr lang="ru-RU" sz="2800" dirty="0"/>
              <a:t>у взрослых - слизистый отек (микседема)</a:t>
            </a:r>
            <a:endParaRPr lang="ru-RU" sz="36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 spd="slow">
    <p:check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14EF-A1B3-45A6-8111-CA5B42BE9BC5}" type="slidenum">
              <a:rPr lang="ru-RU"/>
              <a:pPr/>
              <a:t>14</a:t>
            </a:fld>
            <a:endParaRPr lang="ru-RU"/>
          </a:p>
        </p:txBody>
      </p:sp>
      <p:grpSp>
        <p:nvGrpSpPr>
          <p:cNvPr id="27708" name="Group 60"/>
          <p:cNvGrpSpPr>
            <a:grpSpLocks/>
          </p:cNvGrpSpPr>
          <p:nvPr/>
        </p:nvGrpSpPr>
        <p:grpSpPr bwMode="auto">
          <a:xfrm>
            <a:off x="685800" y="2971800"/>
            <a:ext cx="7867650" cy="1209675"/>
            <a:chOff x="432" y="1872"/>
            <a:chExt cx="4956" cy="762"/>
          </a:xfrm>
        </p:grpSpPr>
        <p:sp>
          <p:nvSpPr>
            <p:cNvPr id="27702" name="Rectangle 54"/>
            <p:cNvSpPr>
              <a:spLocks noChangeArrowheads="1"/>
            </p:cNvSpPr>
            <p:nvPr/>
          </p:nvSpPr>
          <p:spPr bwMode="auto">
            <a:xfrm>
              <a:off x="432" y="1872"/>
              <a:ext cx="4956" cy="33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7696" name="Group 48"/>
            <p:cNvGrpSpPr>
              <a:grpSpLocks/>
            </p:cNvGrpSpPr>
            <p:nvPr/>
          </p:nvGrpSpPr>
          <p:grpSpPr bwMode="auto">
            <a:xfrm>
              <a:off x="1134" y="2133"/>
              <a:ext cx="191" cy="501"/>
              <a:chOff x="1134" y="2133"/>
              <a:chExt cx="191" cy="501"/>
            </a:xfrm>
          </p:grpSpPr>
          <p:sp>
            <p:nvSpPr>
              <p:cNvPr id="27657" name="Text Box 9"/>
              <p:cNvSpPr txBox="1">
                <a:spLocks noChangeArrowheads="1"/>
              </p:cNvSpPr>
              <p:nvPr/>
            </p:nvSpPr>
            <p:spPr bwMode="auto">
              <a:xfrm>
                <a:off x="1134" y="2133"/>
                <a:ext cx="19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FF3300"/>
                    </a:solidFill>
                  </a:rPr>
                  <a:t>I</a:t>
                </a:r>
                <a:endParaRPr lang="ru-RU" sz="2400">
                  <a:solidFill>
                    <a:srgbClr val="990000"/>
                  </a:solidFill>
                </a:endParaRPr>
              </a:p>
            </p:txBody>
          </p:sp>
          <p:sp>
            <p:nvSpPr>
              <p:cNvPr id="27664" name="Line 16"/>
              <p:cNvSpPr>
                <a:spLocks noChangeShapeType="1"/>
              </p:cNvSpPr>
              <p:nvPr/>
            </p:nvSpPr>
            <p:spPr bwMode="auto">
              <a:xfrm flipV="1">
                <a:off x="1230" y="2397"/>
                <a:ext cx="0" cy="23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7707" name="Group 59"/>
          <p:cNvGrpSpPr>
            <a:grpSpLocks/>
          </p:cNvGrpSpPr>
          <p:nvPr/>
        </p:nvGrpSpPr>
        <p:grpSpPr bwMode="auto">
          <a:xfrm>
            <a:off x="685800" y="2324100"/>
            <a:ext cx="4629150" cy="1843088"/>
            <a:chOff x="432" y="1464"/>
            <a:chExt cx="2916" cy="1161"/>
          </a:xfrm>
        </p:grpSpPr>
        <p:sp>
          <p:nvSpPr>
            <p:cNvPr id="27701" name="Rectangle 53"/>
            <p:cNvSpPr>
              <a:spLocks noChangeArrowheads="1"/>
            </p:cNvSpPr>
            <p:nvPr/>
          </p:nvSpPr>
          <p:spPr bwMode="auto">
            <a:xfrm>
              <a:off x="432" y="1464"/>
              <a:ext cx="2916" cy="36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7698" name="Group 50"/>
            <p:cNvGrpSpPr>
              <a:grpSpLocks/>
            </p:cNvGrpSpPr>
            <p:nvPr/>
          </p:nvGrpSpPr>
          <p:grpSpPr bwMode="auto">
            <a:xfrm>
              <a:off x="2598" y="2115"/>
              <a:ext cx="191" cy="510"/>
              <a:chOff x="2598" y="2115"/>
              <a:chExt cx="191" cy="510"/>
            </a:xfrm>
          </p:grpSpPr>
          <p:sp>
            <p:nvSpPr>
              <p:cNvPr id="27658" name="Text Box 10"/>
              <p:cNvSpPr txBox="1">
                <a:spLocks noChangeArrowheads="1"/>
              </p:cNvSpPr>
              <p:nvPr/>
            </p:nvSpPr>
            <p:spPr bwMode="auto">
              <a:xfrm>
                <a:off x="2598" y="2115"/>
                <a:ext cx="19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FF3300"/>
                    </a:solidFill>
                  </a:rPr>
                  <a:t>I</a:t>
                </a:r>
                <a:endParaRPr lang="ru-RU" sz="2400">
                  <a:solidFill>
                    <a:srgbClr val="990000"/>
                  </a:solidFill>
                </a:endParaRPr>
              </a:p>
            </p:txBody>
          </p:sp>
          <p:sp>
            <p:nvSpPr>
              <p:cNvPr id="27665" name="Line 17"/>
              <p:cNvSpPr>
                <a:spLocks noChangeShapeType="1"/>
              </p:cNvSpPr>
              <p:nvPr/>
            </p:nvSpPr>
            <p:spPr bwMode="auto">
              <a:xfrm flipV="1">
                <a:off x="2690" y="2388"/>
                <a:ext cx="0" cy="23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7706" name="Group 58"/>
          <p:cNvGrpSpPr>
            <a:grpSpLocks/>
          </p:cNvGrpSpPr>
          <p:nvPr/>
        </p:nvGrpSpPr>
        <p:grpSpPr bwMode="auto">
          <a:xfrm>
            <a:off x="647700" y="1695450"/>
            <a:ext cx="7962900" cy="4471988"/>
            <a:chOff x="408" y="1068"/>
            <a:chExt cx="5016" cy="2817"/>
          </a:xfrm>
        </p:grpSpPr>
        <p:sp>
          <p:nvSpPr>
            <p:cNvPr id="27700" name="Rectangle 52"/>
            <p:cNvSpPr>
              <a:spLocks noChangeArrowheads="1"/>
            </p:cNvSpPr>
            <p:nvPr/>
          </p:nvSpPr>
          <p:spPr bwMode="auto">
            <a:xfrm>
              <a:off x="420" y="1068"/>
              <a:ext cx="1980" cy="36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7695" name="Group 47"/>
            <p:cNvGrpSpPr>
              <a:grpSpLocks/>
            </p:cNvGrpSpPr>
            <p:nvPr/>
          </p:nvGrpSpPr>
          <p:grpSpPr bwMode="auto">
            <a:xfrm>
              <a:off x="408" y="2637"/>
              <a:ext cx="5016" cy="1248"/>
              <a:chOff x="408" y="2637"/>
              <a:chExt cx="5016" cy="1248"/>
            </a:xfrm>
          </p:grpSpPr>
          <p:sp>
            <p:nvSpPr>
              <p:cNvPr id="27652" name="AutoShape 4"/>
              <p:cNvSpPr>
                <a:spLocks noChangeArrowheads="1"/>
              </p:cNvSpPr>
              <p:nvPr/>
            </p:nvSpPr>
            <p:spPr bwMode="auto">
              <a:xfrm>
                <a:off x="1000" y="2640"/>
                <a:ext cx="888" cy="768"/>
              </a:xfrm>
              <a:prstGeom prst="hexagon">
                <a:avLst>
                  <a:gd name="adj" fmla="val 28906"/>
                  <a:gd name="vf" fmla="val 115470"/>
                </a:avLst>
              </a:pr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653" name="AutoShape 5"/>
              <p:cNvSpPr>
                <a:spLocks noChangeArrowheads="1"/>
              </p:cNvSpPr>
              <p:nvPr/>
            </p:nvSpPr>
            <p:spPr bwMode="auto">
              <a:xfrm>
                <a:off x="2464" y="2637"/>
                <a:ext cx="888" cy="768"/>
              </a:xfrm>
              <a:prstGeom prst="hexagon">
                <a:avLst>
                  <a:gd name="adj" fmla="val 28906"/>
                  <a:gd name="vf" fmla="val 115470"/>
                </a:avLst>
              </a:pr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654" name="Text Box 6"/>
              <p:cNvSpPr txBox="1">
                <a:spLocks noChangeArrowheads="1"/>
              </p:cNvSpPr>
              <p:nvPr/>
            </p:nvSpPr>
            <p:spPr bwMode="auto">
              <a:xfrm>
                <a:off x="2058" y="2879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О</a:t>
                </a:r>
              </a:p>
            </p:txBody>
          </p:sp>
          <p:cxnSp>
            <p:nvCxnSpPr>
              <p:cNvPr id="27655" name="AutoShape 7"/>
              <p:cNvCxnSpPr>
                <a:cxnSpLocks noChangeShapeType="1"/>
                <a:stCxn id="27652" idx="3"/>
                <a:endCxn id="27654" idx="1"/>
              </p:cNvCxnSpPr>
              <p:nvPr/>
            </p:nvCxnSpPr>
            <p:spPr bwMode="auto">
              <a:xfrm flipV="1">
                <a:off x="1900" y="3023"/>
                <a:ext cx="158" cy="1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656" name="AutoShape 8"/>
              <p:cNvCxnSpPr>
                <a:cxnSpLocks noChangeShapeType="1"/>
                <a:stCxn id="27654" idx="3"/>
                <a:endCxn id="27653" idx="1"/>
              </p:cNvCxnSpPr>
              <p:nvPr/>
            </p:nvCxnSpPr>
            <p:spPr bwMode="auto">
              <a:xfrm flipV="1">
                <a:off x="2323" y="3021"/>
                <a:ext cx="129" cy="2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27666" name="Text Box 18"/>
              <p:cNvSpPr txBox="1">
                <a:spLocks noChangeArrowheads="1"/>
              </p:cNvSpPr>
              <p:nvPr/>
            </p:nvSpPr>
            <p:spPr bwMode="auto">
              <a:xfrm>
                <a:off x="1128" y="3597"/>
                <a:ext cx="19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FF3300"/>
                    </a:solidFill>
                  </a:rPr>
                  <a:t>I</a:t>
                </a:r>
                <a:endParaRPr lang="ru-RU" sz="2400">
                  <a:solidFill>
                    <a:srgbClr val="990000"/>
                  </a:solidFill>
                </a:endParaRPr>
              </a:p>
            </p:txBody>
          </p:sp>
          <p:sp>
            <p:nvSpPr>
              <p:cNvPr id="27667" name="Line 19"/>
              <p:cNvSpPr>
                <a:spLocks noChangeShapeType="1"/>
              </p:cNvSpPr>
              <p:nvPr/>
            </p:nvSpPr>
            <p:spPr bwMode="auto">
              <a:xfrm flipV="1">
                <a:off x="1224" y="3393"/>
                <a:ext cx="0" cy="23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668" name="Line 20"/>
              <p:cNvSpPr>
                <a:spLocks noChangeShapeType="1"/>
              </p:cNvSpPr>
              <p:nvPr/>
            </p:nvSpPr>
            <p:spPr bwMode="auto">
              <a:xfrm flipV="1">
                <a:off x="2687" y="3393"/>
                <a:ext cx="0" cy="23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669" name="Text Box 21"/>
              <p:cNvSpPr txBox="1">
                <a:spLocks noChangeArrowheads="1"/>
              </p:cNvSpPr>
              <p:nvPr/>
            </p:nvSpPr>
            <p:spPr bwMode="auto">
              <a:xfrm>
                <a:off x="2598" y="3573"/>
                <a:ext cx="19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FF3300"/>
                    </a:solidFill>
                  </a:rPr>
                  <a:t>I</a:t>
                </a:r>
                <a:endParaRPr lang="ru-RU" sz="2400">
                  <a:solidFill>
                    <a:srgbClr val="990000"/>
                  </a:solidFill>
                </a:endParaRPr>
              </a:p>
            </p:txBody>
          </p:sp>
          <p:sp>
            <p:nvSpPr>
              <p:cNvPr id="27670" name="Line 22"/>
              <p:cNvSpPr>
                <a:spLocks noChangeShapeType="1"/>
              </p:cNvSpPr>
              <p:nvPr/>
            </p:nvSpPr>
            <p:spPr bwMode="auto">
              <a:xfrm flipH="1">
                <a:off x="790" y="3021"/>
                <a:ext cx="21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671" name="Text Box 23"/>
              <p:cNvSpPr txBox="1">
                <a:spLocks noChangeArrowheads="1"/>
              </p:cNvSpPr>
              <p:nvPr/>
            </p:nvSpPr>
            <p:spPr bwMode="auto">
              <a:xfrm>
                <a:off x="408" y="2879"/>
                <a:ext cx="41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solidFill>
                      <a:schemeClr val="accent2"/>
                    </a:solidFill>
                  </a:rPr>
                  <a:t>HO</a:t>
                </a:r>
                <a:endParaRPr lang="ru-RU" sz="2400"/>
              </a:p>
            </p:txBody>
          </p:sp>
          <p:sp>
            <p:nvSpPr>
              <p:cNvPr id="27674" name="Line 26"/>
              <p:cNvSpPr>
                <a:spLocks noChangeShapeType="1"/>
              </p:cNvSpPr>
              <p:nvPr/>
            </p:nvSpPr>
            <p:spPr bwMode="auto">
              <a:xfrm>
                <a:off x="3352" y="3024"/>
                <a:ext cx="20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675" name="Text Box 27"/>
              <p:cNvSpPr txBox="1">
                <a:spLocks noChangeArrowheads="1"/>
              </p:cNvSpPr>
              <p:nvPr/>
            </p:nvSpPr>
            <p:spPr bwMode="auto">
              <a:xfrm>
                <a:off x="3534" y="2873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CH</a:t>
                </a:r>
                <a:r>
                  <a:rPr lang="ru-RU" sz="2400" baseline="-25000"/>
                  <a:t>2</a:t>
                </a:r>
                <a:endParaRPr lang="ru-RU" sz="2400"/>
              </a:p>
            </p:txBody>
          </p:sp>
          <p:sp>
            <p:nvSpPr>
              <p:cNvPr id="27677" name="Line 29"/>
              <p:cNvSpPr>
                <a:spLocks noChangeShapeType="1"/>
              </p:cNvSpPr>
              <p:nvPr/>
            </p:nvSpPr>
            <p:spPr bwMode="auto">
              <a:xfrm>
                <a:off x="3958" y="3021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678" name="Text Box 30"/>
              <p:cNvSpPr txBox="1">
                <a:spLocks noChangeArrowheads="1"/>
              </p:cNvSpPr>
              <p:nvPr/>
            </p:nvSpPr>
            <p:spPr bwMode="auto">
              <a:xfrm>
                <a:off x="4182" y="2873"/>
                <a:ext cx="40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CH</a:t>
                </a:r>
              </a:p>
            </p:txBody>
          </p:sp>
          <p:sp>
            <p:nvSpPr>
              <p:cNvPr id="27679" name="Line 31"/>
              <p:cNvSpPr>
                <a:spLocks noChangeShapeType="1"/>
              </p:cNvSpPr>
              <p:nvPr/>
            </p:nvSpPr>
            <p:spPr bwMode="auto">
              <a:xfrm>
                <a:off x="4546" y="3021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680" name="Text Box 32"/>
              <p:cNvSpPr txBox="1">
                <a:spLocks noChangeArrowheads="1"/>
              </p:cNvSpPr>
              <p:nvPr/>
            </p:nvSpPr>
            <p:spPr bwMode="auto">
              <a:xfrm>
                <a:off x="4722" y="2873"/>
                <a:ext cx="70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solidFill>
                      <a:schemeClr val="accent2"/>
                    </a:solidFill>
                  </a:rPr>
                  <a:t>COOH</a:t>
                </a:r>
              </a:p>
            </p:txBody>
          </p:sp>
          <p:sp>
            <p:nvSpPr>
              <p:cNvPr id="27683" name="Line 35"/>
              <p:cNvSpPr>
                <a:spLocks noChangeShapeType="1"/>
              </p:cNvSpPr>
              <p:nvPr/>
            </p:nvSpPr>
            <p:spPr bwMode="auto">
              <a:xfrm flipV="1">
                <a:off x="1056" y="2700"/>
                <a:ext cx="186" cy="32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684" name="Line 36"/>
              <p:cNvSpPr>
                <a:spLocks noChangeShapeType="1"/>
              </p:cNvSpPr>
              <p:nvPr/>
            </p:nvSpPr>
            <p:spPr bwMode="auto">
              <a:xfrm flipH="1" flipV="1">
                <a:off x="1635" y="2700"/>
                <a:ext cx="186" cy="32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685" name="Line 37"/>
              <p:cNvSpPr>
                <a:spLocks noChangeShapeType="1"/>
              </p:cNvSpPr>
              <p:nvPr/>
            </p:nvSpPr>
            <p:spPr bwMode="auto">
              <a:xfrm flipH="1" flipV="1">
                <a:off x="1245" y="3357"/>
                <a:ext cx="40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686" name="Line 38"/>
              <p:cNvSpPr>
                <a:spLocks noChangeShapeType="1"/>
              </p:cNvSpPr>
              <p:nvPr/>
            </p:nvSpPr>
            <p:spPr bwMode="auto">
              <a:xfrm flipV="1">
                <a:off x="2526" y="2700"/>
                <a:ext cx="186" cy="32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687" name="Line 39"/>
              <p:cNvSpPr>
                <a:spLocks noChangeShapeType="1"/>
              </p:cNvSpPr>
              <p:nvPr/>
            </p:nvSpPr>
            <p:spPr bwMode="auto">
              <a:xfrm flipH="1" flipV="1">
                <a:off x="3105" y="2700"/>
                <a:ext cx="186" cy="32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688" name="Line 40"/>
              <p:cNvSpPr>
                <a:spLocks noChangeShapeType="1"/>
              </p:cNvSpPr>
              <p:nvPr/>
            </p:nvSpPr>
            <p:spPr bwMode="auto">
              <a:xfrm flipH="1" flipV="1">
                <a:off x="2715" y="3357"/>
                <a:ext cx="40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689" name="Line 41"/>
              <p:cNvSpPr>
                <a:spLocks noChangeShapeType="1"/>
              </p:cNvSpPr>
              <p:nvPr/>
            </p:nvSpPr>
            <p:spPr bwMode="auto">
              <a:xfrm>
                <a:off x="4296" y="3117"/>
                <a:ext cx="0" cy="23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690" name="Text Box 42"/>
              <p:cNvSpPr txBox="1">
                <a:spLocks noChangeArrowheads="1"/>
              </p:cNvSpPr>
              <p:nvPr/>
            </p:nvSpPr>
            <p:spPr bwMode="auto">
              <a:xfrm>
                <a:off x="4166" y="3302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NH</a:t>
                </a:r>
                <a:r>
                  <a:rPr lang="ru-RU" sz="2400" baseline="-25000"/>
                  <a:t>2</a:t>
                </a:r>
                <a:endParaRPr lang="ru-RU" sz="2400"/>
              </a:p>
            </p:txBody>
          </p:sp>
        </p:grpSp>
      </p:grpSp>
      <p:sp>
        <p:nvSpPr>
          <p:cNvPr id="27693" name="Rectangle 45"/>
          <p:cNvSpPr>
            <a:spLocks noGrp="1" noChangeArrowheads="1"/>
          </p:cNvSpPr>
          <p:nvPr>
            <p:ph type="title"/>
          </p:nvPr>
        </p:nvSpPr>
        <p:spPr>
          <a:xfrm>
            <a:off x="685800" y="266700"/>
            <a:ext cx="7772400" cy="1143000"/>
          </a:xfrm>
        </p:spPr>
        <p:txBody>
          <a:bodyPr/>
          <a:lstStyle/>
          <a:p>
            <a:r>
              <a:rPr lang="ru-RU" b="1">
                <a:solidFill>
                  <a:srgbClr val="FF3300"/>
                </a:solidFill>
              </a:rPr>
              <a:t>Тиреоидные гормоны:</a:t>
            </a:r>
          </a:p>
        </p:txBody>
      </p:sp>
      <p:sp>
        <p:nvSpPr>
          <p:cNvPr id="27694" name="Rectangle 46"/>
          <p:cNvSpPr>
            <a:spLocks noGrp="1" noChangeArrowheads="1"/>
          </p:cNvSpPr>
          <p:nvPr>
            <p:ph type="body" idx="4294967295"/>
          </p:nvPr>
        </p:nvSpPr>
        <p:spPr>
          <a:xfrm>
            <a:off x="704850" y="1690688"/>
            <a:ext cx="7772400" cy="4114800"/>
          </a:xfrm>
        </p:spPr>
        <p:txBody>
          <a:bodyPr/>
          <a:lstStyle/>
          <a:p>
            <a:r>
              <a:rPr lang="fr-FR" i="1" dirty="0">
                <a:solidFill>
                  <a:schemeClr val="accent2"/>
                </a:solidFill>
              </a:rPr>
              <a:t>дийодтирнин</a:t>
            </a:r>
            <a:endParaRPr lang="ru-RU" i="1" dirty="0">
              <a:solidFill>
                <a:schemeClr val="accent2"/>
              </a:solidFill>
            </a:endParaRPr>
          </a:p>
          <a:p>
            <a:r>
              <a:rPr lang="ru-RU" i="1" dirty="0">
                <a:solidFill>
                  <a:schemeClr val="accent2"/>
                </a:solidFill>
              </a:rPr>
              <a:t>3,5,3</a:t>
            </a:r>
            <a:r>
              <a:rPr lang="fr-FR" i="1" dirty="0">
                <a:solidFill>
                  <a:schemeClr val="accent2"/>
                </a:solidFill>
              </a:rPr>
              <a:t>’- трийодтиронин</a:t>
            </a:r>
          </a:p>
          <a:p>
            <a:r>
              <a:rPr lang="ru-RU" i="1" dirty="0">
                <a:solidFill>
                  <a:schemeClr val="accent2"/>
                </a:solidFill>
              </a:rPr>
              <a:t>тироксин (3,5,3</a:t>
            </a:r>
            <a:r>
              <a:rPr lang="fr-FR" i="1" dirty="0">
                <a:solidFill>
                  <a:schemeClr val="accent2"/>
                </a:solidFill>
              </a:rPr>
              <a:t>’,5’-тетрайодтиронин)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7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7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7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93" grpId="0" autoUpdateAnimBg="0"/>
      <p:bldP spid="27694" grpId="0" build="p" autoUpdateAnimBg="0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E446F-9BD2-46ED-956C-A11C9C4129CA}" type="slidenum">
              <a:rPr lang="ru-RU"/>
              <a:pPr/>
              <a:t>15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758371" y="768314"/>
            <a:ext cx="769982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При гиперфункции: повышение обмена в-в, </a:t>
            </a:r>
          </a:p>
          <a:p>
            <a:pPr algn="just"/>
            <a:r>
              <a:rPr lang="ru-RU" sz="2800" dirty="0" smtClean="0"/>
              <a:t>температуры, исхудание (кахексия), пучеглазие -все это признаки «базедовой» болезни. </a:t>
            </a:r>
          </a:p>
          <a:p>
            <a:endParaRPr lang="ru-RU" sz="2800" dirty="0" smtClean="0"/>
          </a:p>
          <a:p>
            <a:pPr algn="just"/>
            <a:r>
              <a:rPr lang="ru-RU" sz="2800" dirty="0" smtClean="0"/>
              <a:t>В </a:t>
            </a:r>
            <a:r>
              <a:rPr lang="ru-RU" sz="2800" dirty="0" err="1" smtClean="0"/>
              <a:t>парафолликулярных</a:t>
            </a:r>
            <a:r>
              <a:rPr lang="ru-RU" sz="2800" dirty="0" smtClean="0"/>
              <a:t> клетках этой железы</a:t>
            </a:r>
          </a:p>
          <a:p>
            <a:pPr algn="just"/>
            <a:r>
              <a:rPr lang="ru-RU" sz="2800" dirty="0" smtClean="0"/>
              <a:t> вырабатывается гормон </a:t>
            </a:r>
            <a:r>
              <a:rPr lang="ru-RU" sz="2800" dirty="0" err="1" smtClean="0">
                <a:solidFill>
                  <a:srgbClr val="FF3300"/>
                </a:solidFill>
              </a:rPr>
              <a:t>тиреокальцитонин</a:t>
            </a:r>
            <a:r>
              <a:rPr lang="ru-RU" sz="2800" dirty="0" smtClean="0">
                <a:solidFill>
                  <a:srgbClr val="FF3300"/>
                </a:solidFill>
              </a:rPr>
              <a:t> -</a:t>
            </a:r>
            <a:r>
              <a:rPr lang="ru-RU" sz="2800" dirty="0" smtClean="0"/>
              <a:t> </a:t>
            </a:r>
          </a:p>
          <a:p>
            <a:pPr algn="just"/>
            <a:r>
              <a:rPr lang="ru-RU" sz="2800" dirty="0" smtClean="0"/>
              <a:t>полипептид.</a:t>
            </a:r>
          </a:p>
          <a:p>
            <a:pPr algn="just"/>
            <a:r>
              <a:rPr lang="ru-RU" sz="2800" dirty="0" smtClean="0"/>
              <a:t>Функции: снижает содержание </a:t>
            </a:r>
            <a:r>
              <a:rPr lang="ru-RU" sz="2800" dirty="0" err="1" smtClean="0"/>
              <a:t>Са</a:t>
            </a:r>
            <a:r>
              <a:rPr lang="ru-RU" sz="2800" dirty="0" smtClean="0"/>
              <a:t> в крови,</a:t>
            </a:r>
          </a:p>
          <a:p>
            <a:pPr algn="just"/>
            <a:r>
              <a:rPr lang="ru-RU" sz="2800" dirty="0" smtClean="0"/>
              <a:t>Стимулирует отложения </a:t>
            </a:r>
            <a:r>
              <a:rPr lang="ru-RU" sz="2800" dirty="0" err="1" smtClean="0"/>
              <a:t>Са</a:t>
            </a:r>
            <a:r>
              <a:rPr lang="ru-RU" sz="2800" dirty="0" smtClean="0"/>
              <a:t> и Р в костях </a:t>
            </a:r>
          </a:p>
          <a:p>
            <a:r>
              <a:rPr lang="ru-RU" sz="2800" dirty="0" smtClean="0"/>
              <a:t>(</a:t>
            </a:r>
            <a:r>
              <a:rPr lang="ru-RU" sz="2800" dirty="0" err="1" smtClean="0"/>
              <a:t>Са</a:t>
            </a:r>
            <a:r>
              <a:rPr lang="ru-RU" sz="2800" dirty="0" smtClean="0"/>
              <a:t> - сберегающий гормон)</a:t>
            </a:r>
            <a:endParaRPr lang="ru-RU" sz="2800" dirty="0"/>
          </a:p>
        </p:txBody>
      </p:sp>
    </p:spTree>
  </p:cSld>
  <p:clrMapOvr>
    <a:masterClrMapping/>
  </p:clrMapOvr>
  <p:transition spd="slow">
    <p:check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B16FD-8698-48CE-B628-1E3CDA8312E9}" type="slidenum">
              <a:rPr lang="ru-RU"/>
              <a:pPr/>
              <a:t>16</a:t>
            </a:fld>
            <a:endParaRPr lang="ru-RU"/>
          </a:p>
        </p:txBody>
      </p:sp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188225" y="741136"/>
            <a:ext cx="8738061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rgbClr val="FF3300"/>
                </a:solidFill>
              </a:rPr>
              <a:t>Гормон паращитовидной железы</a:t>
            </a:r>
          </a:p>
          <a:p>
            <a:pPr algn="just"/>
            <a:r>
              <a:rPr lang="ru-RU" sz="3600" dirty="0" err="1">
                <a:solidFill>
                  <a:srgbClr val="FF3300"/>
                </a:solidFill>
              </a:rPr>
              <a:t>Паратгормон</a:t>
            </a:r>
            <a:r>
              <a:rPr lang="ru-RU" sz="3600" dirty="0"/>
              <a:t> - </a:t>
            </a:r>
            <a:r>
              <a:rPr lang="ru-RU" sz="2800" dirty="0"/>
              <a:t>белок из 84 </a:t>
            </a:r>
            <a:r>
              <a:rPr lang="ru-RU" sz="2800" dirty="0" err="1"/>
              <a:t>аминок</a:t>
            </a:r>
            <a:r>
              <a:rPr lang="ru-RU" sz="2800" dirty="0"/>
              <a:t>-т.</a:t>
            </a:r>
          </a:p>
          <a:p>
            <a:pPr algn="just"/>
            <a:r>
              <a:rPr lang="ru-RU" sz="2800" dirty="0"/>
              <a:t>Функции: 1. </a:t>
            </a:r>
            <a:r>
              <a:rPr lang="ru-RU" sz="2800" dirty="0" smtClean="0"/>
              <a:t>Стимулирует </a:t>
            </a:r>
            <a:r>
              <a:rPr lang="ru-RU" sz="2800" dirty="0"/>
              <a:t>всасывание </a:t>
            </a:r>
            <a:r>
              <a:rPr lang="ru-RU" sz="2800" dirty="0" err="1"/>
              <a:t>Са</a:t>
            </a:r>
            <a:r>
              <a:rPr lang="ru-RU" sz="2800" dirty="0"/>
              <a:t> из </a:t>
            </a:r>
            <a:r>
              <a:rPr lang="ru-RU" sz="2800" dirty="0" smtClean="0"/>
              <a:t>кишечника</a:t>
            </a:r>
            <a:r>
              <a:rPr lang="ru-RU" sz="2800" dirty="0"/>
              <a:t>, </a:t>
            </a:r>
            <a:r>
              <a:rPr lang="ru-RU" sz="2800" dirty="0" smtClean="0"/>
              <a:t>повышается </a:t>
            </a:r>
            <a:r>
              <a:rPr lang="ru-RU" sz="2800" dirty="0"/>
              <a:t>его </a:t>
            </a:r>
            <a:r>
              <a:rPr lang="ru-RU" sz="2800" dirty="0" smtClean="0"/>
              <a:t>содержание </a:t>
            </a:r>
            <a:r>
              <a:rPr lang="ru-RU" sz="2800" dirty="0"/>
              <a:t>в </a:t>
            </a:r>
            <a:r>
              <a:rPr lang="ru-RU" sz="2800" dirty="0" smtClean="0"/>
              <a:t>крови (</a:t>
            </a:r>
            <a:r>
              <a:rPr lang="ru-RU" sz="2800" dirty="0" err="1"/>
              <a:t>антогонизм</a:t>
            </a:r>
            <a:r>
              <a:rPr lang="ru-RU" sz="2800" dirty="0"/>
              <a:t> </a:t>
            </a:r>
            <a:r>
              <a:rPr lang="ru-RU" sz="2800" dirty="0" err="1"/>
              <a:t>кальцитонина</a:t>
            </a:r>
            <a:r>
              <a:rPr lang="ru-RU" sz="2800" dirty="0"/>
              <a:t>) 2. Активирует </a:t>
            </a:r>
            <a:r>
              <a:rPr lang="ru-RU" sz="2800" dirty="0" smtClean="0"/>
              <a:t>остеокласты </a:t>
            </a:r>
            <a:r>
              <a:rPr lang="ru-RU" sz="2800" dirty="0"/>
              <a:t>и выделение </a:t>
            </a:r>
            <a:r>
              <a:rPr lang="ru-RU" sz="2800" dirty="0" err="1"/>
              <a:t>Са</a:t>
            </a:r>
            <a:r>
              <a:rPr lang="ru-RU" sz="2800" dirty="0"/>
              <a:t> и Р из костей в кровь.</a:t>
            </a:r>
          </a:p>
          <a:p>
            <a:pPr algn="just"/>
            <a:r>
              <a:rPr lang="ru-RU" sz="2800" dirty="0"/>
              <a:t>При гипофункции: </a:t>
            </a:r>
            <a:r>
              <a:rPr lang="ru-RU" sz="2800" dirty="0" smtClean="0"/>
              <a:t>снижение </a:t>
            </a:r>
            <a:r>
              <a:rPr lang="ru-RU" sz="2800" dirty="0" err="1" smtClean="0"/>
              <a:t>уровеня</a:t>
            </a:r>
            <a:r>
              <a:rPr lang="ru-RU" sz="2800" dirty="0" smtClean="0"/>
              <a:t> </a:t>
            </a:r>
            <a:r>
              <a:rPr lang="ru-RU" sz="2800" dirty="0" err="1"/>
              <a:t>Са</a:t>
            </a:r>
            <a:r>
              <a:rPr lang="ru-RU" sz="2800" dirty="0"/>
              <a:t> </a:t>
            </a:r>
            <a:r>
              <a:rPr lang="ru-RU" sz="2800" dirty="0" smtClean="0"/>
              <a:t>и повышение </a:t>
            </a:r>
            <a:r>
              <a:rPr lang="ru-RU" sz="2800" dirty="0"/>
              <a:t>Р в крови, повышается </a:t>
            </a:r>
            <a:r>
              <a:rPr lang="ru-RU" sz="2800" dirty="0" smtClean="0"/>
              <a:t>возбудимость ЦНС </a:t>
            </a:r>
            <a:r>
              <a:rPr lang="ru-RU" sz="2800" dirty="0"/>
              <a:t>и  мышц (судороги).</a:t>
            </a:r>
          </a:p>
          <a:p>
            <a:pPr algn="just"/>
            <a:r>
              <a:rPr lang="ru-RU" sz="2800" dirty="0"/>
              <a:t>При гиперфункции - </a:t>
            </a:r>
            <a:r>
              <a:rPr lang="ru-RU" sz="2800" dirty="0" err="1"/>
              <a:t>Са</a:t>
            </a:r>
            <a:r>
              <a:rPr lang="ru-RU" sz="2800" dirty="0"/>
              <a:t> откладывается </a:t>
            </a:r>
            <a:r>
              <a:rPr lang="ru-RU" sz="2800" dirty="0" smtClean="0"/>
              <a:t>во внутренних </a:t>
            </a:r>
            <a:r>
              <a:rPr lang="ru-RU" sz="2800" dirty="0"/>
              <a:t>органах.</a:t>
            </a:r>
          </a:p>
          <a:p>
            <a:endParaRPr lang="ru-RU" sz="3600" dirty="0"/>
          </a:p>
        </p:txBody>
      </p:sp>
    </p:spTree>
  </p:cSld>
  <p:clrMapOvr>
    <a:masterClrMapping/>
  </p:clrMapOvr>
  <p:transition spd="slow">
    <p:check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1FA6E-8043-4E18-8096-D0392A2295D5}" type="slidenum">
              <a:rPr lang="ru-RU"/>
              <a:pPr/>
              <a:t>17</a:t>
            </a:fld>
            <a:endParaRPr lang="ru-RU"/>
          </a:p>
        </p:txBody>
      </p:sp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217714" y="642258"/>
            <a:ext cx="8766630" cy="587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FF3300"/>
                </a:solidFill>
              </a:rPr>
              <a:t>Гормоны вилочковой (зобной) железы, </a:t>
            </a:r>
          </a:p>
          <a:p>
            <a:r>
              <a:rPr lang="ru-RU" sz="3600" dirty="0">
                <a:solidFill>
                  <a:srgbClr val="FF3300"/>
                </a:solidFill>
              </a:rPr>
              <a:t>			тимуса.</a:t>
            </a:r>
          </a:p>
          <a:p>
            <a:pPr algn="just"/>
            <a:r>
              <a:rPr lang="ru-RU" sz="2800" dirty="0"/>
              <a:t>      Располагается справа и слева от трахеи, </a:t>
            </a:r>
            <a:r>
              <a:rPr lang="ru-RU" sz="2800" dirty="0" smtClean="0"/>
              <a:t>функционирует </a:t>
            </a:r>
            <a:r>
              <a:rPr lang="ru-RU" sz="2800" dirty="0"/>
              <a:t>только у молодняка</a:t>
            </a:r>
          </a:p>
          <a:p>
            <a:r>
              <a:rPr lang="ru-RU" sz="3600" dirty="0">
                <a:solidFill>
                  <a:srgbClr val="FF3300"/>
                </a:solidFill>
              </a:rPr>
              <a:t>1. </a:t>
            </a:r>
            <a:r>
              <a:rPr lang="ru-RU" sz="3600" dirty="0" err="1">
                <a:solidFill>
                  <a:srgbClr val="FF3300"/>
                </a:solidFill>
              </a:rPr>
              <a:t>Тимозин</a:t>
            </a:r>
            <a:r>
              <a:rPr lang="ru-RU" sz="2800" dirty="0"/>
              <a:t> - полипептид из 28 </a:t>
            </a:r>
            <a:r>
              <a:rPr lang="ru-RU" sz="2800" dirty="0" err="1"/>
              <a:t>амк</a:t>
            </a:r>
            <a:r>
              <a:rPr lang="ru-RU" sz="2800" dirty="0"/>
              <a:t>-т.</a:t>
            </a:r>
          </a:p>
          <a:p>
            <a:r>
              <a:rPr lang="ru-RU" sz="3600" dirty="0">
                <a:solidFill>
                  <a:srgbClr val="FF3300"/>
                </a:solidFill>
              </a:rPr>
              <a:t>2. </a:t>
            </a:r>
            <a:r>
              <a:rPr lang="ru-RU" sz="3600" dirty="0" err="1">
                <a:solidFill>
                  <a:srgbClr val="FF3300"/>
                </a:solidFill>
              </a:rPr>
              <a:t>Тимопоэтин</a:t>
            </a:r>
            <a:r>
              <a:rPr lang="ru-RU" sz="2800" dirty="0"/>
              <a:t> - полипептид из 49 </a:t>
            </a:r>
            <a:r>
              <a:rPr lang="ru-RU" sz="2800" dirty="0" err="1"/>
              <a:t>амк</a:t>
            </a:r>
            <a:r>
              <a:rPr lang="ru-RU" sz="2800" dirty="0"/>
              <a:t>-т.</a:t>
            </a:r>
          </a:p>
          <a:p>
            <a:r>
              <a:rPr lang="ru-RU" sz="3600" dirty="0">
                <a:solidFill>
                  <a:srgbClr val="FF3300"/>
                </a:solidFill>
              </a:rPr>
              <a:t>3. </a:t>
            </a:r>
            <a:r>
              <a:rPr lang="ru-RU" sz="3600" dirty="0" err="1">
                <a:solidFill>
                  <a:srgbClr val="FF3300"/>
                </a:solidFill>
              </a:rPr>
              <a:t>Лимфоцитостимулирующий</a:t>
            </a:r>
            <a:r>
              <a:rPr lang="ru-RU" sz="3600" dirty="0">
                <a:solidFill>
                  <a:srgbClr val="FF3300"/>
                </a:solidFill>
              </a:rPr>
              <a:t> (ЛСГ),</a:t>
            </a:r>
            <a:r>
              <a:rPr lang="ru-RU" sz="2800" dirty="0"/>
              <a:t> </a:t>
            </a:r>
            <a:r>
              <a:rPr lang="ru-RU" sz="2800" dirty="0" smtClean="0"/>
              <a:t>белок</a:t>
            </a:r>
            <a:endParaRPr lang="ru-RU" sz="2800" dirty="0"/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smtClean="0"/>
              <a:t>Функции</a:t>
            </a:r>
            <a:r>
              <a:rPr lang="ru-RU" sz="2800" dirty="0"/>
              <a:t>: стимулирует выработку иммунных </a:t>
            </a:r>
            <a:r>
              <a:rPr lang="ru-RU" sz="2800" dirty="0" smtClean="0"/>
              <a:t>белков, Т- </a:t>
            </a:r>
            <a:r>
              <a:rPr lang="ru-RU" sz="2800" dirty="0"/>
              <a:t>лимфоцитов, половое созревание </a:t>
            </a:r>
            <a:r>
              <a:rPr lang="ru-RU" sz="2800" dirty="0" smtClean="0"/>
              <a:t>животных</a:t>
            </a:r>
            <a:r>
              <a:rPr lang="ru-RU" sz="2800" dirty="0"/>
              <a:t>.</a:t>
            </a:r>
            <a:endParaRPr lang="ru-RU" sz="36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 spd="slow">
    <p:check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67689-2B2E-4D99-AD5F-81DF6BD922DF}" type="slidenum">
              <a:rPr lang="ru-RU"/>
              <a:pPr/>
              <a:t>18</a:t>
            </a:fld>
            <a:endParaRPr lang="ru-RU"/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208474" y="0"/>
            <a:ext cx="8659754" cy="6924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rgbClr val="FF3300"/>
                </a:solidFill>
              </a:rPr>
              <a:t>Гормоны надпочечников</a:t>
            </a:r>
          </a:p>
          <a:p>
            <a:r>
              <a:rPr lang="ru-RU" sz="2800" dirty="0"/>
              <a:t>При их гипофункции - потеря аппетита, </a:t>
            </a:r>
            <a:r>
              <a:rPr lang="ru-RU" sz="2800" dirty="0" smtClean="0"/>
              <a:t>малоподвижность</a:t>
            </a:r>
            <a:r>
              <a:rPr lang="ru-RU" sz="2800" dirty="0"/>
              <a:t>, бронзовая пигментация кожи</a:t>
            </a:r>
          </a:p>
          <a:p>
            <a:r>
              <a:rPr lang="ru-RU" sz="2800" dirty="0"/>
              <a:t>«</a:t>
            </a:r>
            <a:r>
              <a:rPr lang="ru-RU" sz="2800" dirty="0" err="1"/>
              <a:t>адиссонова</a:t>
            </a:r>
            <a:r>
              <a:rPr lang="ru-RU" sz="2800" dirty="0"/>
              <a:t>» болезнь.</a:t>
            </a:r>
          </a:p>
          <a:p>
            <a:r>
              <a:rPr lang="ru-RU" sz="2800" dirty="0"/>
              <a:t>На их разрезе имеют темный </a:t>
            </a:r>
            <a:r>
              <a:rPr lang="ru-RU" sz="2800" dirty="0" smtClean="0"/>
              <a:t>- корковый  </a:t>
            </a:r>
            <a:r>
              <a:rPr lang="ru-RU" sz="2800" dirty="0"/>
              <a:t>и светлый - </a:t>
            </a:r>
            <a:r>
              <a:rPr lang="ru-RU" sz="2800" dirty="0" smtClean="0"/>
              <a:t>мозговой </a:t>
            </a:r>
            <a:r>
              <a:rPr lang="ru-RU" sz="2800" dirty="0"/>
              <a:t>слой.</a:t>
            </a:r>
          </a:p>
          <a:p>
            <a:pPr algn="ctr"/>
            <a:r>
              <a:rPr lang="ru-RU" sz="3600" i="1" dirty="0" smtClean="0">
                <a:solidFill>
                  <a:schemeClr val="accent2"/>
                </a:solidFill>
              </a:rPr>
              <a:t> </a:t>
            </a:r>
            <a:r>
              <a:rPr lang="ru-RU" sz="3600" i="1" dirty="0">
                <a:solidFill>
                  <a:schemeClr val="accent2"/>
                </a:solidFill>
              </a:rPr>
              <a:t>Гормоны мозгового слоя</a:t>
            </a:r>
          </a:p>
          <a:p>
            <a:pPr algn="ctr"/>
            <a:r>
              <a:rPr lang="ru-RU" sz="3600" dirty="0">
                <a:solidFill>
                  <a:srgbClr val="FF3300"/>
                </a:solidFill>
              </a:rPr>
              <a:t>Адреналин и норадреналин</a:t>
            </a:r>
          </a:p>
          <a:p>
            <a:r>
              <a:rPr lang="ru-RU" sz="2800" dirty="0" smtClean="0"/>
              <a:t>Образуется </a:t>
            </a:r>
            <a:r>
              <a:rPr lang="ru-RU" sz="2800" dirty="0"/>
              <a:t>из тирозина</a:t>
            </a:r>
          </a:p>
          <a:p>
            <a:r>
              <a:rPr lang="ru-RU" sz="2800" dirty="0"/>
              <a:t>Функции: 1. </a:t>
            </a:r>
            <a:r>
              <a:rPr lang="ru-RU" sz="2800" dirty="0" smtClean="0"/>
              <a:t>Повышается содержание </a:t>
            </a:r>
            <a:r>
              <a:rPr lang="ru-RU" sz="2800" dirty="0"/>
              <a:t>глюкозы в </a:t>
            </a:r>
            <a:r>
              <a:rPr lang="ru-RU" sz="2800" dirty="0" smtClean="0"/>
              <a:t>крови (</a:t>
            </a:r>
            <a:r>
              <a:rPr lang="ru-RU" sz="2800" dirty="0"/>
              <a:t>гипергликемия) и она появляется в моче</a:t>
            </a:r>
            <a:r>
              <a:rPr lang="ru-RU" sz="2800" dirty="0" smtClean="0"/>
              <a:t>, (</a:t>
            </a:r>
            <a:r>
              <a:rPr lang="ru-RU" sz="2800" dirty="0" err="1"/>
              <a:t>глюкозурия</a:t>
            </a:r>
            <a:r>
              <a:rPr lang="ru-RU" sz="2800" dirty="0"/>
              <a:t>)</a:t>
            </a:r>
          </a:p>
          <a:p>
            <a:r>
              <a:rPr lang="ru-RU" sz="2800" dirty="0"/>
              <a:t>2. Суживают </a:t>
            </a:r>
            <a:r>
              <a:rPr lang="ru-RU" sz="2800" dirty="0" err="1"/>
              <a:t>периф</a:t>
            </a:r>
            <a:r>
              <a:rPr lang="ru-RU" sz="2800" dirty="0"/>
              <a:t>. сосуды, </a:t>
            </a:r>
            <a:r>
              <a:rPr lang="ru-RU" sz="2800" dirty="0" err="1"/>
              <a:t>повыш</a:t>
            </a:r>
            <a:r>
              <a:rPr lang="ru-RU" sz="2800" dirty="0" smtClean="0"/>
              <a:t>. кровяное давление, </a:t>
            </a:r>
            <a:r>
              <a:rPr lang="ru-RU" sz="2800" dirty="0"/>
              <a:t>но </a:t>
            </a:r>
            <a:r>
              <a:rPr lang="ru-RU" sz="2800" dirty="0" smtClean="0"/>
              <a:t>расширяет </a:t>
            </a:r>
            <a:r>
              <a:rPr lang="ru-RU" sz="2800" dirty="0"/>
              <a:t>сосуды мозга и сердца. </a:t>
            </a:r>
          </a:p>
          <a:p>
            <a:r>
              <a:rPr lang="ru-RU" sz="2800" dirty="0"/>
              <a:t>3. Учащается и усиливается сердцебиение.</a:t>
            </a:r>
            <a:endParaRPr lang="ru-RU" sz="36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 spd="slow">
    <p:check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0F98-C664-4FAF-83F2-566E52C6957F}" type="slidenum">
              <a:rPr lang="ru-RU"/>
              <a:pPr/>
              <a:t>19</a:t>
            </a:fld>
            <a:endParaRPr lang="ru-RU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19150" y="280988"/>
            <a:ext cx="7772400" cy="1143000"/>
          </a:xfrm>
        </p:spPr>
        <p:txBody>
          <a:bodyPr/>
          <a:lstStyle/>
          <a:p>
            <a:r>
              <a:rPr lang="ru-RU" sz="3200" b="1">
                <a:solidFill>
                  <a:srgbClr val="FF3300"/>
                </a:solidFill>
              </a:rPr>
              <a:t>Мозговой слой надпочечников</a:t>
            </a:r>
          </a:p>
        </p:txBody>
      </p:sp>
      <p:grpSp>
        <p:nvGrpSpPr>
          <p:cNvPr id="10286" name="Group 46"/>
          <p:cNvGrpSpPr>
            <a:grpSpLocks/>
          </p:cNvGrpSpPr>
          <p:nvPr/>
        </p:nvGrpSpPr>
        <p:grpSpPr bwMode="auto">
          <a:xfrm>
            <a:off x="1574800" y="1747838"/>
            <a:ext cx="5994400" cy="4633912"/>
            <a:chOff x="0" y="1101"/>
            <a:chExt cx="3776" cy="2919"/>
          </a:xfrm>
        </p:grpSpPr>
        <p:grpSp>
          <p:nvGrpSpPr>
            <p:cNvPr id="10284" name="Group 44"/>
            <p:cNvGrpSpPr>
              <a:grpSpLocks/>
            </p:cNvGrpSpPr>
            <p:nvPr/>
          </p:nvGrpSpPr>
          <p:grpSpPr bwMode="auto">
            <a:xfrm>
              <a:off x="0" y="1101"/>
              <a:ext cx="3776" cy="1311"/>
              <a:chOff x="200" y="897"/>
              <a:chExt cx="3776" cy="1311"/>
            </a:xfrm>
          </p:grpSpPr>
          <p:grpSp>
            <p:nvGrpSpPr>
              <p:cNvPr id="10269" name="Group 29"/>
              <p:cNvGrpSpPr>
                <a:grpSpLocks/>
              </p:cNvGrpSpPr>
              <p:nvPr/>
            </p:nvGrpSpPr>
            <p:grpSpPr bwMode="auto">
              <a:xfrm>
                <a:off x="200" y="897"/>
                <a:ext cx="3776" cy="1311"/>
                <a:chOff x="248" y="1593"/>
                <a:chExt cx="3776" cy="1311"/>
              </a:xfrm>
            </p:grpSpPr>
            <p:grpSp>
              <p:nvGrpSpPr>
                <p:cNvPr id="10262" name="Group 22"/>
                <p:cNvGrpSpPr>
                  <a:grpSpLocks/>
                </p:cNvGrpSpPr>
                <p:nvPr/>
              </p:nvGrpSpPr>
              <p:grpSpPr bwMode="auto">
                <a:xfrm>
                  <a:off x="828" y="1593"/>
                  <a:ext cx="1134" cy="1311"/>
                  <a:chOff x="828" y="1368"/>
                  <a:chExt cx="1329" cy="1536"/>
                </a:xfrm>
              </p:grpSpPr>
              <p:sp>
                <p:nvSpPr>
                  <p:cNvPr id="10249" name="AutoShape 9"/>
                  <p:cNvSpPr>
                    <a:spLocks noChangeArrowheads="1"/>
                  </p:cNvSpPr>
                  <p:nvPr/>
                </p:nvSpPr>
                <p:spPr bwMode="auto">
                  <a:xfrm rot="16178674">
                    <a:off x="725" y="1471"/>
                    <a:ext cx="1536" cy="1329"/>
                  </a:xfrm>
                  <a:prstGeom prst="hexagon">
                    <a:avLst>
                      <a:gd name="adj" fmla="val 28894"/>
                      <a:gd name="vf" fmla="val 115470"/>
                    </a:avLst>
                  </a:prstGeom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252" name="Line 12"/>
                  <p:cNvSpPr>
                    <a:spLocks noChangeShapeType="1"/>
                  </p:cNvSpPr>
                  <p:nvPr/>
                </p:nvSpPr>
                <p:spPr bwMode="auto">
                  <a:xfrm rot="19778674" flipV="1">
                    <a:off x="1432" y="2637"/>
                    <a:ext cx="712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255" name="Line 15"/>
                  <p:cNvSpPr>
                    <a:spLocks noChangeAspect="1" noChangeShapeType="1"/>
                  </p:cNvSpPr>
                  <p:nvPr/>
                </p:nvSpPr>
                <p:spPr bwMode="auto">
                  <a:xfrm rot="12577891">
                    <a:off x="1404" y="1631"/>
                    <a:ext cx="73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251" name="Line 11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551" y="2142"/>
                    <a:ext cx="722" cy="4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0263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2138" y="1778"/>
                  <a:ext cx="188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gradFill rotWithShape="0">
                        <a:gsLst>
                          <a:gs pos="0">
                            <a:srgbClr val="FFFF00">
                              <a:gamma/>
                              <a:tint val="0"/>
                              <a:invGamma/>
                            </a:srgbClr>
                          </a:gs>
                          <a:gs pos="100000">
                            <a:srgbClr val="FFFF00"/>
                          </a:gs>
                        </a:gsLst>
                        <a:path path="shape">
                          <a:fillToRect l="50000" t="50000" r="50000" b="50000"/>
                        </a:path>
                      </a:gra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СНОН-СН</a:t>
                  </a:r>
                  <a:r>
                    <a:rPr lang="ru-RU" sz="2400" baseline="-25000"/>
                    <a:t>2</a:t>
                  </a:r>
                  <a:r>
                    <a:rPr lang="ru-RU" sz="2400"/>
                    <a:t>-</a:t>
                  </a:r>
                  <a:r>
                    <a:rPr lang="en-US" sz="2400"/>
                    <a:t>NH-</a:t>
                  </a:r>
                  <a:r>
                    <a:rPr lang="en-US" sz="2400">
                      <a:solidFill>
                        <a:srgbClr val="FF3300"/>
                      </a:solidFill>
                    </a:rPr>
                    <a:t>CH</a:t>
                  </a:r>
                  <a:r>
                    <a:rPr lang="en-US" sz="2400" baseline="-25000">
                      <a:solidFill>
                        <a:srgbClr val="FF3300"/>
                      </a:solidFill>
                    </a:rPr>
                    <a:t>3</a:t>
                  </a:r>
                  <a:endParaRPr lang="ru-RU" sz="24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10264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1962" y="1920"/>
                  <a:ext cx="216" cy="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65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630" y="1926"/>
                  <a:ext cx="19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66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624" y="2580"/>
                  <a:ext cx="19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67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48" y="1772"/>
                  <a:ext cx="41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gradFill rotWithShape="0">
                        <a:gsLst>
                          <a:gs pos="0">
                            <a:srgbClr val="FFFF00">
                              <a:gamma/>
                              <a:tint val="0"/>
                              <a:invGamma/>
                            </a:srgbClr>
                          </a:gs>
                          <a:gs pos="100000">
                            <a:srgbClr val="FFFF00"/>
                          </a:gs>
                        </a:gsLst>
                        <a:path path="shape">
                          <a:fillToRect l="50000" t="50000" r="50000" b="50000"/>
                        </a:path>
                      </a:gra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HO</a:t>
                  </a:r>
                </a:p>
              </p:txBody>
            </p:sp>
            <p:sp>
              <p:nvSpPr>
                <p:cNvPr id="10268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254" y="2420"/>
                  <a:ext cx="41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gradFill rotWithShape="0">
                        <a:gsLst>
                          <a:gs pos="0">
                            <a:srgbClr val="FFFF00">
                              <a:gamma/>
                              <a:tint val="0"/>
                              <a:invGamma/>
                            </a:srgbClr>
                          </a:gs>
                          <a:gs pos="100000">
                            <a:srgbClr val="FFFF00"/>
                          </a:gs>
                        </a:gsLst>
                        <a:path path="shape">
                          <a:fillToRect l="50000" t="50000" r="50000" b="50000"/>
                        </a:path>
                      </a:gra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HO</a:t>
                  </a:r>
                </a:p>
              </p:txBody>
            </p:sp>
          </p:grpSp>
          <p:sp>
            <p:nvSpPr>
              <p:cNvPr id="10282" name="Text Box 42"/>
              <p:cNvSpPr txBox="1">
                <a:spLocks noChangeArrowheads="1"/>
              </p:cNvSpPr>
              <p:nvPr/>
            </p:nvSpPr>
            <p:spPr bwMode="auto">
              <a:xfrm>
                <a:off x="2246" y="1482"/>
                <a:ext cx="124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800"/>
                  <a:t>Адреналин</a:t>
                </a:r>
                <a:endParaRPr lang="ru-RU" sz="2800">
                  <a:solidFill>
                    <a:srgbClr val="FF3300"/>
                  </a:solidFill>
                </a:endParaRPr>
              </a:p>
            </p:txBody>
          </p:sp>
        </p:grpSp>
        <p:grpSp>
          <p:nvGrpSpPr>
            <p:cNvPr id="10285" name="Group 45"/>
            <p:cNvGrpSpPr>
              <a:grpSpLocks/>
            </p:cNvGrpSpPr>
            <p:nvPr/>
          </p:nvGrpSpPr>
          <p:grpSpPr bwMode="auto">
            <a:xfrm>
              <a:off x="0" y="2709"/>
              <a:ext cx="3431" cy="1311"/>
              <a:chOff x="1556" y="2709"/>
              <a:chExt cx="3431" cy="1311"/>
            </a:xfrm>
          </p:grpSpPr>
          <p:grpSp>
            <p:nvGrpSpPr>
              <p:cNvPr id="10270" name="Group 30"/>
              <p:cNvGrpSpPr>
                <a:grpSpLocks/>
              </p:cNvGrpSpPr>
              <p:nvPr/>
            </p:nvGrpSpPr>
            <p:grpSpPr bwMode="auto">
              <a:xfrm>
                <a:off x="1556" y="2709"/>
                <a:ext cx="3424" cy="1311"/>
                <a:chOff x="248" y="1593"/>
                <a:chExt cx="3424" cy="1311"/>
              </a:xfrm>
            </p:grpSpPr>
            <p:grpSp>
              <p:nvGrpSpPr>
                <p:cNvPr id="10271" name="Group 31"/>
                <p:cNvGrpSpPr>
                  <a:grpSpLocks/>
                </p:cNvGrpSpPr>
                <p:nvPr/>
              </p:nvGrpSpPr>
              <p:grpSpPr bwMode="auto">
                <a:xfrm>
                  <a:off x="828" y="1593"/>
                  <a:ext cx="1134" cy="1311"/>
                  <a:chOff x="828" y="1368"/>
                  <a:chExt cx="1329" cy="1536"/>
                </a:xfrm>
              </p:grpSpPr>
              <p:sp>
                <p:nvSpPr>
                  <p:cNvPr id="10272" name="AutoShape 32"/>
                  <p:cNvSpPr>
                    <a:spLocks noChangeArrowheads="1"/>
                  </p:cNvSpPr>
                  <p:nvPr/>
                </p:nvSpPr>
                <p:spPr bwMode="auto">
                  <a:xfrm rot="16178674">
                    <a:off x="725" y="1471"/>
                    <a:ext cx="1536" cy="1329"/>
                  </a:xfrm>
                  <a:prstGeom prst="hexagon">
                    <a:avLst>
                      <a:gd name="adj" fmla="val 28894"/>
                      <a:gd name="vf" fmla="val 115470"/>
                    </a:avLst>
                  </a:prstGeom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273" name="Line 33"/>
                  <p:cNvSpPr>
                    <a:spLocks noChangeShapeType="1"/>
                  </p:cNvSpPr>
                  <p:nvPr/>
                </p:nvSpPr>
                <p:spPr bwMode="auto">
                  <a:xfrm rot="19778674" flipV="1">
                    <a:off x="1432" y="2637"/>
                    <a:ext cx="712" cy="3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274" name="Line 34"/>
                  <p:cNvSpPr>
                    <a:spLocks noChangeAspect="1" noChangeShapeType="1"/>
                  </p:cNvSpPr>
                  <p:nvPr/>
                </p:nvSpPr>
                <p:spPr bwMode="auto">
                  <a:xfrm rot="12577891">
                    <a:off x="1404" y="1631"/>
                    <a:ext cx="73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275" name="Line 35"/>
                  <p:cNvSpPr>
                    <a:spLocks noChangeShapeType="1"/>
                  </p:cNvSpPr>
                  <p:nvPr/>
                </p:nvSpPr>
                <p:spPr bwMode="auto">
                  <a:xfrm rot="16200000" flipH="1">
                    <a:off x="551" y="2142"/>
                    <a:ext cx="722" cy="4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0276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2138" y="1778"/>
                  <a:ext cx="153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gradFill rotWithShape="0">
                        <a:gsLst>
                          <a:gs pos="0">
                            <a:srgbClr val="FFFF00">
                              <a:gamma/>
                              <a:tint val="0"/>
                              <a:invGamma/>
                            </a:srgbClr>
                          </a:gs>
                          <a:gs pos="100000">
                            <a:srgbClr val="FFFF00"/>
                          </a:gs>
                        </a:gsLst>
                        <a:path path="shape">
                          <a:fillToRect l="50000" t="50000" r="50000" b="50000"/>
                        </a:path>
                      </a:gra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СНОН-СН</a:t>
                  </a:r>
                  <a:r>
                    <a:rPr lang="ru-RU" sz="2400" baseline="-25000"/>
                    <a:t>2</a:t>
                  </a:r>
                  <a:r>
                    <a:rPr lang="ru-RU" sz="2400"/>
                    <a:t>-</a:t>
                  </a:r>
                  <a:r>
                    <a:rPr lang="en-US" sz="2400"/>
                    <a:t>NH</a:t>
                  </a:r>
                  <a:r>
                    <a:rPr lang="en-US" sz="2400" baseline="-25000"/>
                    <a:t>2</a:t>
                  </a:r>
                  <a:endParaRPr lang="ru-RU" sz="2400"/>
                </a:p>
              </p:txBody>
            </p:sp>
            <p:sp>
              <p:nvSpPr>
                <p:cNvPr id="10277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1962" y="1920"/>
                  <a:ext cx="216" cy="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78" name="Line 38"/>
                <p:cNvSpPr>
                  <a:spLocks noChangeShapeType="1"/>
                </p:cNvSpPr>
                <p:nvPr/>
              </p:nvSpPr>
              <p:spPr bwMode="auto">
                <a:xfrm flipH="1">
                  <a:off x="630" y="1926"/>
                  <a:ext cx="19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79" name="Line 39"/>
                <p:cNvSpPr>
                  <a:spLocks noChangeShapeType="1"/>
                </p:cNvSpPr>
                <p:nvPr/>
              </p:nvSpPr>
              <p:spPr bwMode="auto">
                <a:xfrm flipH="1">
                  <a:off x="624" y="2580"/>
                  <a:ext cx="19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80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248" y="1772"/>
                  <a:ext cx="41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gradFill rotWithShape="0">
                        <a:gsLst>
                          <a:gs pos="0">
                            <a:srgbClr val="FFFF00">
                              <a:gamma/>
                              <a:tint val="0"/>
                              <a:invGamma/>
                            </a:srgbClr>
                          </a:gs>
                          <a:gs pos="100000">
                            <a:srgbClr val="FFFF00"/>
                          </a:gs>
                        </a:gsLst>
                        <a:path path="shape">
                          <a:fillToRect l="50000" t="50000" r="50000" b="50000"/>
                        </a:path>
                      </a:gra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HO</a:t>
                  </a:r>
                </a:p>
              </p:txBody>
            </p:sp>
            <p:sp>
              <p:nvSpPr>
                <p:cNvPr id="10281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254" y="2420"/>
                  <a:ext cx="41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gradFill rotWithShape="0">
                        <a:gsLst>
                          <a:gs pos="0">
                            <a:srgbClr val="FFFF00">
                              <a:gamma/>
                              <a:tint val="0"/>
                              <a:invGamma/>
                            </a:srgbClr>
                          </a:gs>
                          <a:gs pos="100000">
                            <a:srgbClr val="FFFF00"/>
                          </a:gs>
                        </a:gsLst>
                        <a:path path="shape">
                          <a:fillToRect l="50000" t="50000" r="50000" b="50000"/>
                        </a:path>
                      </a:gra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HO</a:t>
                  </a:r>
                </a:p>
              </p:txBody>
            </p:sp>
          </p:grpSp>
          <p:sp>
            <p:nvSpPr>
              <p:cNvPr id="10283" name="Text Box 43"/>
              <p:cNvSpPr txBox="1">
                <a:spLocks noChangeArrowheads="1"/>
              </p:cNvSpPr>
              <p:nvPr/>
            </p:nvSpPr>
            <p:spPr bwMode="auto">
              <a:xfrm>
                <a:off x="3386" y="3414"/>
                <a:ext cx="1601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800"/>
                  <a:t>Норадреналин</a:t>
                </a:r>
                <a:endParaRPr lang="ru-RU" sz="2800">
                  <a:solidFill>
                    <a:srgbClr val="FF3300"/>
                  </a:solidFill>
                </a:endParaRPr>
              </a:p>
            </p:txBody>
          </p:sp>
        </p:grpSp>
      </p:grpSp>
    </p:spTree>
  </p:cSld>
  <p:clrMapOvr>
    <a:masterClrMapping/>
  </p:clrMapOvr>
  <p:transition spd="slow"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E6048-C288-4C85-A178-246F8B72EDAA}" type="slidenum">
              <a:rPr lang="ru-RU"/>
              <a:pPr/>
              <a:t>2</a:t>
            </a:fld>
            <a:endParaRPr lang="ru-RU"/>
          </a:p>
        </p:txBody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514123" y="921657"/>
            <a:ext cx="8049306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solidFill>
                  <a:schemeClr val="accent2"/>
                </a:solidFill>
              </a:rPr>
              <a:t>ГОРМОНЫ</a:t>
            </a:r>
            <a:r>
              <a:rPr lang="ru-RU" sz="3200" dirty="0"/>
              <a:t> - это </a:t>
            </a:r>
            <a:r>
              <a:rPr lang="ru-RU" sz="3200" dirty="0" smtClean="0"/>
              <a:t>биологически активные </a:t>
            </a:r>
            <a:r>
              <a:rPr lang="ru-RU" sz="3200" dirty="0"/>
              <a:t>в-</a:t>
            </a:r>
            <a:r>
              <a:rPr lang="ru-RU" sz="3200" dirty="0" err="1"/>
              <a:t>ва</a:t>
            </a:r>
            <a:r>
              <a:rPr lang="ru-RU" sz="3200" dirty="0"/>
              <a:t> (БАВ),  которые </a:t>
            </a:r>
            <a:r>
              <a:rPr lang="ru-RU" sz="3200" dirty="0" smtClean="0"/>
              <a:t>образуются </a:t>
            </a:r>
            <a:r>
              <a:rPr lang="ru-RU" sz="3200" dirty="0"/>
              <a:t>в железах </a:t>
            </a:r>
            <a:r>
              <a:rPr lang="ru-RU" sz="3200" dirty="0" err="1" smtClean="0"/>
              <a:t>внутреней</a:t>
            </a:r>
            <a:r>
              <a:rPr lang="ru-RU" sz="3200" dirty="0" smtClean="0"/>
              <a:t> </a:t>
            </a:r>
            <a:r>
              <a:rPr lang="ru-RU" sz="3200" dirty="0"/>
              <a:t>секреции, принимающие участие в регуляции обменных процессов.</a:t>
            </a:r>
          </a:p>
          <a:p>
            <a:pPr algn="just"/>
            <a:endParaRPr lang="ru-RU" sz="3200" dirty="0" smtClean="0"/>
          </a:p>
          <a:p>
            <a:pPr algn="just"/>
            <a:r>
              <a:rPr lang="ru-RU" sz="3200" dirty="0" smtClean="0"/>
              <a:t>При </a:t>
            </a:r>
            <a:r>
              <a:rPr lang="ru-RU" sz="3200" dirty="0"/>
              <a:t>недостатке гормонов - </a:t>
            </a:r>
            <a:r>
              <a:rPr lang="ru-RU" sz="3200" dirty="0">
                <a:solidFill>
                  <a:srgbClr val="FF0000"/>
                </a:solidFill>
              </a:rPr>
              <a:t>гипофункции</a:t>
            </a:r>
            <a:r>
              <a:rPr lang="ru-RU" sz="3200" dirty="0"/>
              <a:t>, при избытке – </a:t>
            </a:r>
            <a:r>
              <a:rPr lang="ru-RU" sz="3200" dirty="0">
                <a:solidFill>
                  <a:srgbClr val="FF0000"/>
                </a:solidFill>
              </a:rPr>
              <a:t>гиперфункции</a:t>
            </a:r>
            <a:r>
              <a:rPr lang="ru-RU" sz="3200" dirty="0"/>
              <a:t>.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C1BFD-7BE4-4C99-B94D-4023F64E7CEA}" type="slidenum">
              <a:rPr lang="ru-RU"/>
              <a:pPr/>
              <a:t>20</a:t>
            </a:fld>
            <a:endParaRPr lang="ru-RU"/>
          </a:p>
        </p:txBody>
      </p:sp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232832" y="273070"/>
            <a:ext cx="8736998" cy="6432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3600" i="1" dirty="0" smtClean="0">
                <a:solidFill>
                  <a:srgbClr val="0000FF"/>
                </a:solidFill>
              </a:rPr>
              <a:t>Гормоны </a:t>
            </a:r>
            <a:r>
              <a:rPr lang="ru-RU" sz="3600" i="1" dirty="0">
                <a:solidFill>
                  <a:srgbClr val="0000FF"/>
                </a:solidFill>
              </a:rPr>
              <a:t>коркового слоя</a:t>
            </a:r>
          </a:p>
          <a:p>
            <a:r>
              <a:rPr lang="ru-RU" sz="2800" dirty="0"/>
              <a:t>Все они высокомолекулярные циклические спирты </a:t>
            </a:r>
          </a:p>
          <a:p>
            <a:r>
              <a:rPr lang="ru-RU" sz="2800" dirty="0"/>
              <a:t>- стерины. Их больше 100. Основные:</a:t>
            </a:r>
          </a:p>
          <a:p>
            <a:r>
              <a:rPr lang="ru-RU" sz="2800" i="1" dirty="0">
                <a:solidFill>
                  <a:srgbClr val="0000FF"/>
                </a:solidFill>
              </a:rPr>
              <a:t>а)</a:t>
            </a:r>
            <a:r>
              <a:rPr lang="ru-RU" sz="2800" i="1" dirty="0" err="1">
                <a:solidFill>
                  <a:srgbClr val="0000FF"/>
                </a:solidFill>
              </a:rPr>
              <a:t>Гликокортикоиды</a:t>
            </a:r>
            <a:r>
              <a:rPr lang="ru-RU" sz="2800" i="1" dirty="0">
                <a:solidFill>
                  <a:srgbClr val="0000FF"/>
                </a:solidFill>
              </a:rPr>
              <a:t> 		б) </a:t>
            </a:r>
            <a:r>
              <a:rPr lang="ru-RU" sz="2800" i="1" dirty="0" err="1">
                <a:solidFill>
                  <a:srgbClr val="0000FF"/>
                </a:solidFill>
              </a:rPr>
              <a:t>Минералокортикоиды</a:t>
            </a:r>
            <a:endParaRPr lang="ru-RU" sz="2800" dirty="0"/>
          </a:p>
          <a:p>
            <a:r>
              <a:rPr lang="ru-RU" sz="3200" dirty="0" err="1">
                <a:solidFill>
                  <a:srgbClr val="FF3300"/>
                </a:solidFill>
              </a:rPr>
              <a:t>Кортикостерон</a:t>
            </a:r>
            <a:r>
              <a:rPr lang="ru-RU" sz="3200" dirty="0">
                <a:solidFill>
                  <a:srgbClr val="FF3300"/>
                </a:solidFill>
              </a:rPr>
              <a:t>                 </a:t>
            </a:r>
            <a:r>
              <a:rPr lang="ru-RU" sz="3200" dirty="0" smtClean="0">
                <a:solidFill>
                  <a:srgbClr val="FF3300"/>
                </a:solidFill>
              </a:rPr>
              <a:t>Альдостерон</a:t>
            </a:r>
          </a:p>
          <a:p>
            <a:r>
              <a:rPr lang="ru-RU" sz="3200" dirty="0" err="1" smtClean="0">
                <a:solidFill>
                  <a:srgbClr val="FF3300"/>
                </a:solidFill>
              </a:rPr>
              <a:t>Гидрокортикостерон</a:t>
            </a:r>
            <a:r>
              <a:rPr lang="ru-RU" sz="3200" dirty="0" smtClean="0">
                <a:solidFill>
                  <a:srgbClr val="FF3300"/>
                </a:solidFill>
              </a:rPr>
              <a:t>     	</a:t>
            </a:r>
            <a:r>
              <a:rPr lang="ru-RU" sz="3200" dirty="0" smtClean="0">
                <a:solidFill>
                  <a:srgbClr val="FF3300"/>
                </a:solidFill>
              </a:rPr>
              <a:t>Кортизон</a:t>
            </a:r>
          </a:p>
          <a:p>
            <a:r>
              <a:rPr lang="ru-RU" sz="3200" dirty="0" err="1" smtClean="0">
                <a:solidFill>
                  <a:srgbClr val="FF3300"/>
                </a:solidFill>
              </a:rPr>
              <a:t>Дезоксикортикостерон</a:t>
            </a:r>
            <a:r>
              <a:rPr lang="ru-RU" sz="3200" dirty="0">
                <a:solidFill>
                  <a:srgbClr val="FF3300"/>
                </a:solidFill>
              </a:rPr>
              <a:t>	</a:t>
            </a:r>
            <a:r>
              <a:rPr lang="ru-RU" sz="3200" dirty="0" smtClean="0">
                <a:solidFill>
                  <a:srgbClr val="FF3300"/>
                </a:solidFill>
              </a:rPr>
              <a:t>Кортизол</a:t>
            </a:r>
            <a:endParaRPr lang="ru-RU" sz="3200" dirty="0">
              <a:solidFill>
                <a:srgbClr val="FF3300"/>
              </a:solidFill>
            </a:endParaRPr>
          </a:p>
          <a:p>
            <a:endParaRPr lang="ru-RU" sz="2800" dirty="0" smtClean="0"/>
          </a:p>
          <a:p>
            <a:pPr algn="just"/>
            <a:r>
              <a:rPr lang="ru-RU" sz="2800" dirty="0" smtClean="0"/>
              <a:t>Функции</a:t>
            </a:r>
            <a:r>
              <a:rPr lang="ru-RU" sz="2800" dirty="0"/>
              <a:t>: </a:t>
            </a:r>
            <a:r>
              <a:rPr lang="ru-RU" sz="2800" i="1" dirty="0" err="1">
                <a:solidFill>
                  <a:srgbClr val="0000FF"/>
                </a:solidFill>
              </a:rPr>
              <a:t>гликокортикоиды</a:t>
            </a:r>
            <a:r>
              <a:rPr lang="ru-RU" sz="2800" dirty="0"/>
              <a:t> </a:t>
            </a:r>
            <a:r>
              <a:rPr lang="ru-RU" sz="2800" dirty="0" smtClean="0"/>
              <a:t>стимулируют </a:t>
            </a:r>
            <a:r>
              <a:rPr lang="ru-RU" sz="2800" dirty="0"/>
              <a:t>синтез </a:t>
            </a:r>
            <a:r>
              <a:rPr lang="ru-RU" sz="2800" dirty="0" smtClean="0"/>
              <a:t>глюкозы </a:t>
            </a:r>
            <a:r>
              <a:rPr lang="ru-RU" sz="2800" dirty="0"/>
              <a:t>из </a:t>
            </a:r>
            <a:r>
              <a:rPr lang="ru-RU" sz="2800" dirty="0" err="1"/>
              <a:t>амк</a:t>
            </a:r>
            <a:r>
              <a:rPr lang="ru-RU" sz="2800" dirty="0"/>
              <a:t>-т (тормозя синтез белков), </a:t>
            </a:r>
            <a:r>
              <a:rPr lang="ru-RU" sz="2800" dirty="0" smtClean="0"/>
              <a:t>повышается содержание </a:t>
            </a:r>
            <a:r>
              <a:rPr lang="ru-RU" sz="2800" dirty="0"/>
              <a:t>глюкозы в крови, </a:t>
            </a:r>
            <a:r>
              <a:rPr lang="ru-RU" sz="2800" dirty="0" smtClean="0"/>
              <a:t>снижают воспалительные </a:t>
            </a:r>
            <a:r>
              <a:rPr lang="ru-RU" sz="2800" dirty="0"/>
              <a:t>процессы.</a:t>
            </a:r>
          </a:p>
          <a:p>
            <a:pPr algn="just"/>
            <a:r>
              <a:rPr lang="ru-RU" sz="2800" i="1" dirty="0" err="1">
                <a:solidFill>
                  <a:srgbClr val="0000FF"/>
                </a:solidFill>
              </a:rPr>
              <a:t>Минералокортикоиды</a:t>
            </a:r>
            <a:r>
              <a:rPr lang="ru-RU" sz="2800" dirty="0"/>
              <a:t> - регулируют </a:t>
            </a:r>
            <a:r>
              <a:rPr lang="ru-RU" sz="2800" dirty="0" smtClean="0"/>
              <a:t>минеральные обмены</a:t>
            </a:r>
            <a:r>
              <a:rPr lang="ru-RU" sz="2800" dirty="0"/>
              <a:t>, усиливают воспалительные процессы</a:t>
            </a:r>
            <a:r>
              <a:rPr lang="ru-RU" sz="2800" dirty="0" smtClean="0"/>
              <a:t>.</a:t>
            </a:r>
            <a:endParaRPr lang="ru-RU" sz="2800" i="1" dirty="0"/>
          </a:p>
        </p:txBody>
      </p:sp>
    </p:spTree>
  </p:cSld>
  <p:clrMapOvr>
    <a:masterClrMapping/>
  </p:clrMapOvr>
  <p:transition spd="slow">
    <p:checker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A1CA9-5F55-435B-93DB-D4774363D108}" type="slidenum">
              <a:rPr lang="ru-RU"/>
              <a:pPr/>
              <a:t>21</a:t>
            </a:fld>
            <a:endParaRPr lang="ru-RU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762000"/>
          </a:xfrm>
        </p:spPr>
        <p:txBody>
          <a:bodyPr/>
          <a:lstStyle/>
          <a:p>
            <a:r>
              <a:rPr lang="ru-RU" sz="3600" b="1">
                <a:solidFill>
                  <a:srgbClr val="FF3300"/>
                </a:solidFill>
              </a:rPr>
              <a:t>Гликокортикоиды.</a:t>
            </a:r>
          </a:p>
        </p:txBody>
      </p:sp>
      <p:grpSp>
        <p:nvGrpSpPr>
          <p:cNvPr id="35956" name="Group 116"/>
          <p:cNvGrpSpPr>
            <a:grpSpLocks/>
          </p:cNvGrpSpPr>
          <p:nvPr/>
        </p:nvGrpSpPr>
        <p:grpSpPr bwMode="auto">
          <a:xfrm>
            <a:off x="0" y="508000"/>
            <a:ext cx="9091613" cy="5895975"/>
            <a:chOff x="0" y="320"/>
            <a:chExt cx="5727" cy="3714"/>
          </a:xfrm>
        </p:grpSpPr>
        <p:grpSp>
          <p:nvGrpSpPr>
            <p:cNvPr id="35878" name="Group 38"/>
            <p:cNvGrpSpPr>
              <a:grpSpLocks/>
            </p:cNvGrpSpPr>
            <p:nvPr/>
          </p:nvGrpSpPr>
          <p:grpSpPr bwMode="auto">
            <a:xfrm>
              <a:off x="0" y="320"/>
              <a:ext cx="2830" cy="1734"/>
              <a:chOff x="278" y="920"/>
              <a:chExt cx="2830" cy="1734"/>
            </a:xfrm>
          </p:grpSpPr>
          <p:grpSp>
            <p:nvGrpSpPr>
              <p:cNvPr id="35845" name="Group 5"/>
              <p:cNvGrpSpPr>
                <a:grpSpLocks/>
              </p:cNvGrpSpPr>
              <p:nvPr/>
            </p:nvGrpSpPr>
            <p:grpSpPr bwMode="auto">
              <a:xfrm>
                <a:off x="538" y="1469"/>
                <a:ext cx="1942" cy="1056"/>
                <a:chOff x="1162" y="1601"/>
                <a:chExt cx="2596" cy="1411"/>
              </a:xfrm>
            </p:grpSpPr>
            <p:sp>
              <p:nvSpPr>
                <p:cNvPr id="35846" name="AutoShape 6"/>
                <p:cNvSpPr>
                  <a:spLocks noChangeArrowheads="1"/>
                </p:cNvSpPr>
                <p:nvPr/>
              </p:nvSpPr>
              <p:spPr bwMode="auto">
                <a:xfrm rot="1800000">
                  <a:off x="1162" y="2255"/>
                  <a:ext cx="875" cy="757"/>
                </a:xfrm>
                <a:prstGeom prst="hexagon">
                  <a:avLst>
                    <a:gd name="adj" fmla="val 28897"/>
                    <a:gd name="vf" fmla="val 115470"/>
                  </a:avLst>
                </a:prstGeom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5847" name="AutoShape 7"/>
                <p:cNvSpPr>
                  <a:spLocks noChangeArrowheads="1"/>
                </p:cNvSpPr>
                <p:nvPr/>
              </p:nvSpPr>
              <p:spPr bwMode="auto">
                <a:xfrm rot="1800000">
                  <a:off x="1924" y="2255"/>
                  <a:ext cx="875" cy="757"/>
                </a:xfrm>
                <a:prstGeom prst="hexagon">
                  <a:avLst>
                    <a:gd name="adj" fmla="val 28897"/>
                    <a:gd name="vf" fmla="val 115470"/>
                  </a:avLst>
                </a:prstGeom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5848" name="AutoShape 8"/>
                <p:cNvSpPr>
                  <a:spLocks noChangeArrowheads="1"/>
                </p:cNvSpPr>
                <p:nvPr/>
              </p:nvSpPr>
              <p:spPr bwMode="auto">
                <a:xfrm rot="1800000">
                  <a:off x="2314" y="1601"/>
                  <a:ext cx="875" cy="757"/>
                </a:xfrm>
                <a:prstGeom prst="hexagon">
                  <a:avLst>
                    <a:gd name="adj" fmla="val 28897"/>
                    <a:gd name="vf" fmla="val 115470"/>
                  </a:avLst>
                </a:prstGeom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5849" name="Freeform 9"/>
                <p:cNvSpPr>
                  <a:spLocks/>
                </p:cNvSpPr>
                <p:nvPr/>
              </p:nvSpPr>
              <p:spPr bwMode="auto">
                <a:xfrm rot="10800000">
                  <a:off x="3133" y="1755"/>
                  <a:ext cx="625" cy="756"/>
                </a:xfrm>
                <a:custGeom>
                  <a:avLst/>
                  <a:gdLst>
                    <a:gd name="T0" fmla="*/ 720 w 1440"/>
                    <a:gd name="T1" fmla="*/ 0 h 1680"/>
                    <a:gd name="T2" fmla="*/ 0 w 1440"/>
                    <a:gd name="T3" fmla="*/ 726 h 1680"/>
                    <a:gd name="T4" fmla="*/ 0 w 1440"/>
                    <a:gd name="T5" fmla="*/ 1678 h 1680"/>
                    <a:gd name="T6" fmla="*/ 1440 w 1440"/>
                    <a:gd name="T7" fmla="*/ 1680 h 1680"/>
                    <a:gd name="T8" fmla="*/ 1440 w 1440"/>
                    <a:gd name="T9" fmla="*/ 726 h 1680"/>
                    <a:gd name="T10" fmla="*/ 720 w 1440"/>
                    <a:gd name="T11" fmla="*/ 0 h 16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440" h="1680">
                      <a:moveTo>
                        <a:pt x="720" y="0"/>
                      </a:moveTo>
                      <a:lnTo>
                        <a:pt x="0" y="726"/>
                      </a:lnTo>
                      <a:lnTo>
                        <a:pt x="0" y="1678"/>
                      </a:lnTo>
                      <a:lnTo>
                        <a:pt x="1440" y="1680"/>
                      </a:lnTo>
                      <a:lnTo>
                        <a:pt x="1440" y="726"/>
                      </a:lnTo>
                      <a:lnTo>
                        <a:pt x="7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rect">
                    <a:fillToRect l="50000" t="50000" r="50000" b="50000"/>
                  </a:path>
                </a:gradFill>
                <a:ln w="3175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35850" name="Line 10"/>
              <p:cNvSpPr>
                <a:spLocks noChangeShapeType="1"/>
              </p:cNvSpPr>
              <p:nvPr/>
            </p:nvSpPr>
            <p:spPr bwMode="auto">
              <a:xfrm flipV="1">
                <a:off x="858" y="2378"/>
                <a:ext cx="252" cy="14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5865" name="Line 25"/>
              <p:cNvSpPr>
                <a:spLocks noChangeShapeType="1"/>
              </p:cNvSpPr>
              <p:nvPr/>
            </p:nvSpPr>
            <p:spPr bwMode="auto">
              <a:xfrm flipH="1">
                <a:off x="480" y="2388"/>
                <a:ext cx="102" cy="6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5866" name="Line 26"/>
              <p:cNvSpPr>
                <a:spLocks noChangeShapeType="1"/>
              </p:cNvSpPr>
              <p:nvPr/>
            </p:nvSpPr>
            <p:spPr bwMode="auto">
              <a:xfrm flipH="1">
                <a:off x="498" y="2418"/>
                <a:ext cx="102" cy="6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5867" name="Text Box 27"/>
              <p:cNvSpPr txBox="1">
                <a:spLocks noChangeArrowheads="1"/>
              </p:cNvSpPr>
              <p:nvPr/>
            </p:nvSpPr>
            <p:spPr bwMode="auto">
              <a:xfrm>
                <a:off x="278" y="2366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О</a:t>
                </a:r>
              </a:p>
            </p:txBody>
          </p:sp>
          <p:sp>
            <p:nvSpPr>
              <p:cNvPr id="35868" name="Text Box 28"/>
              <p:cNvSpPr txBox="1">
                <a:spLocks noChangeArrowheads="1"/>
              </p:cNvSpPr>
              <p:nvPr/>
            </p:nvSpPr>
            <p:spPr bwMode="auto">
              <a:xfrm>
                <a:off x="1022" y="1622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СН</a:t>
                </a:r>
                <a:r>
                  <a:rPr lang="ru-RU" sz="2400" baseline="-25000"/>
                  <a:t>3</a:t>
                </a:r>
                <a:endParaRPr lang="ru-RU" sz="2400"/>
              </a:p>
            </p:txBody>
          </p:sp>
          <p:sp>
            <p:nvSpPr>
              <p:cNvPr id="35869" name="Line 29"/>
              <p:cNvSpPr>
                <a:spLocks noChangeShapeType="1"/>
              </p:cNvSpPr>
              <p:nvPr/>
            </p:nvSpPr>
            <p:spPr bwMode="auto">
              <a:xfrm flipV="1">
                <a:off x="1152" y="1860"/>
                <a:ext cx="0" cy="21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5870" name="Text Box 30"/>
              <p:cNvSpPr txBox="1">
                <a:spLocks noChangeArrowheads="1"/>
              </p:cNvSpPr>
              <p:nvPr/>
            </p:nvSpPr>
            <p:spPr bwMode="auto">
              <a:xfrm>
                <a:off x="1886" y="1148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СН</a:t>
                </a:r>
                <a:r>
                  <a:rPr lang="ru-RU" sz="2400" baseline="-25000"/>
                  <a:t>3</a:t>
                </a:r>
                <a:endParaRPr lang="ru-RU" sz="2400"/>
              </a:p>
            </p:txBody>
          </p:sp>
          <p:sp>
            <p:nvSpPr>
              <p:cNvPr id="35871" name="Line 31"/>
              <p:cNvSpPr>
                <a:spLocks noChangeShapeType="1"/>
              </p:cNvSpPr>
              <p:nvPr/>
            </p:nvSpPr>
            <p:spPr bwMode="auto">
              <a:xfrm flipV="1">
                <a:off x="2010" y="1380"/>
                <a:ext cx="0" cy="21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5872" name="Line 32"/>
              <p:cNvSpPr>
                <a:spLocks noChangeShapeType="1"/>
              </p:cNvSpPr>
              <p:nvPr/>
            </p:nvSpPr>
            <p:spPr bwMode="auto">
              <a:xfrm flipH="1" flipV="1">
                <a:off x="1308" y="1518"/>
                <a:ext cx="138" cy="7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5873" name="Text Box 33"/>
              <p:cNvSpPr txBox="1">
                <a:spLocks noChangeArrowheads="1"/>
              </p:cNvSpPr>
              <p:nvPr/>
            </p:nvSpPr>
            <p:spPr bwMode="auto">
              <a:xfrm>
                <a:off x="932" y="1364"/>
                <a:ext cx="41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НО</a:t>
                </a:r>
              </a:p>
            </p:txBody>
          </p:sp>
          <p:sp>
            <p:nvSpPr>
              <p:cNvPr id="35874" name="Text Box 34"/>
              <p:cNvSpPr txBox="1">
                <a:spLocks noChangeArrowheads="1"/>
              </p:cNvSpPr>
              <p:nvPr/>
            </p:nvSpPr>
            <p:spPr bwMode="auto">
              <a:xfrm>
                <a:off x="2342" y="920"/>
                <a:ext cx="76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СН</a:t>
                </a:r>
                <a:r>
                  <a:rPr lang="ru-RU" sz="2400" baseline="-25000"/>
                  <a:t>2</a:t>
                </a:r>
                <a:r>
                  <a:rPr lang="ru-RU" sz="2400"/>
                  <a:t>ОН</a:t>
                </a:r>
              </a:p>
            </p:txBody>
          </p:sp>
          <p:sp>
            <p:nvSpPr>
              <p:cNvPr id="35875" name="Text Box 35"/>
              <p:cNvSpPr txBox="1">
                <a:spLocks noChangeArrowheads="1"/>
              </p:cNvSpPr>
              <p:nvPr/>
            </p:nvSpPr>
            <p:spPr bwMode="auto">
              <a:xfrm>
                <a:off x="2342" y="1214"/>
                <a:ext cx="51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С=О</a:t>
                </a:r>
              </a:p>
            </p:txBody>
          </p:sp>
          <p:sp>
            <p:nvSpPr>
              <p:cNvPr id="35876" name="Line 36"/>
              <p:cNvSpPr>
                <a:spLocks noChangeShapeType="1"/>
              </p:cNvSpPr>
              <p:nvPr/>
            </p:nvSpPr>
            <p:spPr bwMode="auto">
              <a:xfrm flipV="1">
                <a:off x="2478" y="1452"/>
                <a:ext cx="0" cy="1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5877" name="Line 37"/>
              <p:cNvSpPr>
                <a:spLocks noChangeShapeType="1"/>
              </p:cNvSpPr>
              <p:nvPr/>
            </p:nvSpPr>
            <p:spPr bwMode="auto">
              <a:xfrm flipV="1">
                <a:off x="2478" y="1158"/>
                <a:ext cx="0" cy="11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5924" name="Group 84"/>
            <p:cNvGrpSpPr>
              <a:grpSpLocks/>
            </p:cNvGrpSpPr>
            <p:nvPr/>
          </p:nvGrpSpPr>
          <p:grpSpPr bwMode="auto">
            <a:xfrm>
              <a:off x="2897" y="320"/>
              <a:ext cx="2830" cy="1734"/>
              <a:chOff x="2738" y="956"/>
              <a:chExt cx="2830" cy="1734"/>
            </a:xfrm>
          </p:grpSpPr>
          <p:sp>
            <p:nvSpPr>
              <p:cNvPr id="35900" name="Line 60"/>
              <p:cNvSpPr>
                <a:spLocks noChangeShapeType="1"/>
              </p:cNvSpPr>
              <p:nvPr/>
            </p:nvSpPr>
            <p:spPr bwMode="auto">
              <a:xfrm>
                <a:off x="4920" y="1620"/>
                <a:ext cx="204" cy="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35879" name="Group 39"/>
              <p:cNvGrpSpPr>
                <a:grpSpLocks/>
              </p:cNvGrpSpPr>
              <p:nvPr/>
            </p:nvGrpSpPr>
            <p:grpSpPr bwMode="auto">
              <a:xfrm>
                <a:off x="2738" y="956"/>
                <a:ext cx="2830" cy="1734"/>
                <a:chOff x="278" y="920"/>
                <a:chExt cx="2830" cy="1734"/>
              </a:xfrm>
            </p:grpSpPr>
            <p:grpSp>
              <p:nvGrpSpPr>
                <p:cNvPr id="35880" name="Group 40"/>
                <p:cNvGrpSpPr>
                  <a:grpSpLocks/>
                </p:cNvGrpSpPr>
                <p:nvPr/>
              </p:nvGrpSpPr>
              <p:grpSpPr bwMode="auto">
                <a:xfrm>
                  <a:off x="538" y="1469"/>
                  <a:ext cx="1942" cy="1056"/>
                  <a:chOff x="1162" y="1601"/>
                  <a:chExt cx="2596" cy="1411"/>
                </a:xfrm>
              </p:grpSpPr>
              <p:sp>
                <p:nvSpPr>
                  <p:cNvPr id="35881" name="AutoShape 41"/>
                  <p:cNvSpPr>
                    <a:spLocks noChangeArrowheads="1"/>
                  </p:cNvSpPr>
                  <p:nvPr/>
                </p:nvSpPr>
                <p:spPr bwMode="auto">
                  <a:xfrm rot="1800000">
                    <a:off x="1162" y="2255"/>
                    <a:ext cx="875" cy="757"/>
                  </a:xfrm>
                  <a:prstGeom prst="hexagon">
                    <a:avLst>
                      <a:gd name="adj" fmla="val 28897"/>
                      <a:gd name="vf" fmla="val 115470"/>
                    </a:avLst>
                  </a:prstGeom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5882" name="AutoShape 42"/>
                  <p:cNvSpPr>
                    <a:spLocks noChangeArrowheads="1"/>
                  </p:cNvSpPr>
                  <p:nvPr/>
                </p:nvSpPr>
                <p:spPr bwMode="auto">
                  <a:xfrm rot="1800000">
                    <a:off x="1924" y="2255"/>
                    <a:ext cx="875" cy="757"/>
                  </a:xfrm>
                  <a:prstGeom prst="hexagon">
                    <a:avLst>
                      <a:gd name="adj" fmla="val 28897"/>
                      <a:gd name="vf" fmla="val 115470"/>
                    </a:avLst>
                  </a:prstGeom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5883" name="AutoShape 43"/>
                  <p:cNvSpPr>
                    <a:spLocks noChangeArrowheads="1"/>
                  </p:cNvSpPr>
                  <p:nvPr/>
                </p:nvSpPr>
                <p:spPr bwMode="auto">
                  <a:xfrm rot="1800000">
                    <a:off x="2314" y="1601"/>
                    <a:ext cx="875" cy="757"/>
                  </a:xfrm>
                  <a:prstGeom prst="hexagon">
                    <a:avLst>
                      <a:gd name="adj" fmla="val 28897"/>
                      <a:gd name="vf" fmla="val 115470"/>
                    </a:avLst>
                  </a:prstGeom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5884" name="Freeform 44"/>
                  <p:cNvSpPr>
                    <a:spLocks/>
                  </p:cNvSpPr>
                  <p:nvPr/>
                </p:nvSpPr>
                <p:spPr bwMode="auto">
                  <a:xfrm rot="10800000">
                    <a:off x="3133" y="1755"/>
                    <a:ext cx="625" cy="756"/>
                  </a:xfrm>
                  <a:custGeom>
                    <a:avLst/>
                    <a:gdLst>
                      <a:gd name="T0" fmla="*/ 720 w 1440"/>
                      <a:gd name="T1" fmla="*/ 0 h 1680"/>
                      <a:gd name="T2" fmla="*/ 0 w 1440"/>
                      <a:gd name="T3" fmla="*/ 726 h 1680"/>
                      <a:gd name="T4" fmla="*/ 0 w 1440"/>
                      <a:gd name="T5" fmla="*/ 1678 h 1680"/>
                      <a:gd name="T6" fmla="*/ 1440 w 1440"/>
                      <a:gd name="T7" fmla="*/ 1680 h 1680"/>
                      <a:gd name="T8" fmla="*/ 1440 w 1440"/>
                      <a:gd name="T9" fmla="*/ 726 h 1680"/>
                      <a:gd name="T10" fmla="*/ 720 w 1440"/>
                      <a:gd name="T11" fmla="*/ 0 h 168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440" h="1680">
                        <a:moveTo>
                          <a:pt x="720" y="0"/>
                        </a:moveTo>
                        <a:lnTo>
                          <a:pt x="0" y="726"/>
                        </a:lnTo>
                        <a:lnTo>
                          <a:pt x="0" y="1678"/>
                        </a:lnTo>
                        <a:lnTo>
                          <a:pt x="1440" y="1680"/>
                        </a:lnTo>
                        <a:lnTo>
                          <a:pt x="1440" y="726"/>
                        </a:lnTo>
                        <a:lnTo>
                          <a:pt x="72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rect">
                      <a:fillToRect l="50000" t="50000" r="50000" b="50000"/>
                    </a:path>
                  </a:gradFill>
                  <a:ln w="3175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35885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858" y="2378"/>
                  <a:ext cx="252" cy="14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5886" name="Line 46"/>
                <p:cNvSpPr>
                  <a:spLocks noChangeShapeType="1"/>
                </p:cNvSpPr>
                <p:nvPr/>
              </p:nvSpPr>
              <p:spPr bwMode="auto">
                <a:xfrm flipH="1">
                  <a:off x="480" y="2388"/>
                  <a:ext cx="102" cy="6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5887" name="Line 47"/>
                <p:cNvSpPr>
                  <a:spLocks noChangeShapeType="1"/>
                </p:cNvSpPr>
                <p:nvPr/>
              </p:nvSpPr>
              <p:spPr bwMode="auto">
                <a:xfrm flipH="1">
                  <a:off x="498" y="2418"/>
                  <a:ext cx="102" cy="6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5888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278" y="2366"/>
                  <a:ext cx="265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gradFill rotWithShape="0">
                        <a:gsLst>
                          <a:gs pos="0">
                            <a:srgbClr val="FFFF00">
                              <a:gamma/>
                              <a:tint val="0"/>
                              <a:invGamma/>
                            </a:srgbClr>
                          </a:gs>
                          <a:gs pos="100000">
                            <a:srgbClr val="FFFF00"/>
                          </a:gs>
                        </a:gsLst>
                        <a:path path="shape">
                          <a:fillToRect l="50000" t="50000" r="50000" b="50000"/>
                        </a:path>
                      </a:gra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О</a:t>
                  </a:r>
                </a:p>
              </p:txBody>
            </p:sp>
            <p:sp>
              <p:nvSpPr>
                <p:cNvPr id="3588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022" y="1622"/>
                  <a:ext cx="46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gradFill rotWithShape="0">
                        <a:gsLst>
                          <a:gs pos="0">
                            <a:srgbClr val="FFFF00">
                              <a:gamma/>
                              <a:tint val="0"/>
                              <a:invGamma/>
                            </a:srgbClr>
                          </a:gs>
                          <a:gs pos="100000">
                            <a:srgbClr val="FFFF00"/>
                          </a:gs>
                        </a:gsLst>
                        <a:path path="shape">
                          <a:fillToRect l="50000" t="50000" r="50000" b="50000"/>
                        </a:path>
                      </a:gra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СН</a:t>
                  </a:r>
                  <a:r>
                    <a:rPr lang="ru-RU" sz="2400" baseline="-25000"/>
                    <a:t>3</a:t>
                  </a:r>
                  <a:endParaRPr lang="ru-RU" sz="2400"/>
                </a:p>
              </p:txBody>
            </p:sp>
            <p:sp>
              <p:nvSpPr>
                <p:cNvPr id="35890" name="Line 50"/>
                <p:cNvSpPr>
                  <a:spLocks noChangeShapeType="1"/>
                </p:cNvSpPr>
                <p:nvPr/>
              </p:nvSpPr>
              <p:spPr bwMode="auto">
                <a:xfrm flipV="1">
                  <a:off x="1152" y="1860"/>
                  <a:ext cx="0" cy="21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589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886" y="1148"/>
                  <a:ext cx="46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gradFill rotWithShape="0">
                        <a:gsLst>
                          <a:gs pos="0">
                            <a:srgbClr val="FFFF00">
                              <a:gamma/>
                              <a:tint val="0"/>
                              <a:invGamma/>
                            </a:srgbClr>
                          </a:gs>
                          <a:gs pos="100000">
                            <a:srgbClr val="FFFF00"/>
                          </a:gs>
                        </a:gsLst>
                        <a:path path="shape">
                          <a:fillToRect l="50000" t="50000" r="50000" b="50000"/>
                        </a:path>
                      </a:gra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СН</a:t>
                  </a:r>
                  <a:r>
                    <a:rPr lang="ru-RU" sz="2400" baseline="-25000"/>
                    <a:t>3</a:t>
                  </a:r>
                  <a:endParaRPr lang="ru-RU" sz="2400"/>
                </a:p>
              </p:txBody>
            </p:sp>
            <p:sp>
              <p:nvSpPr>
                <p:cNvPr id="35892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2010" y="1380"/>
                  <a:ext cx="0" cy="21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5893" name="Line 53"/>
                <p:cNvSpPr>
                  <a:spLocks noChangeShapeType="1"/>
                </p:cNvSpPr>
                <p:nvPr/>
              </p:nvSpPr>
              <p:spPr bwMode="auto">
                <a:xfrm flipH="1" flipV="1">
                  <a:off x="1308" y="1518"/>
                  <a:ext cx="138" cy="7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5894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932" y="1364"/>
                  <a:ext cx="41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gradFill rotWithShape="0">
                        <a:gsLst>
                          <a:gs pos="0">
                            <a:srgbClr val="FFFF00">
                              <a:gamma/>
                              <a:tint val="0"/>
                              <a:invGamma/>
                            </a:srgbClr>
                          </a:gs>
                          <a:gs pos="100000">
                            <a:srgbClr val="FFFF00"/>
                          </a:gs>
                        </a:gsLst>
                        <a:path path="shape">
                          <a:fillToRect l="50000" t="50000" r="50000" b="50000"/>
                        </a:path>
                      </a:gra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НО</a:t>
                  </a:r>
                </a:p>
              </p:txBody>
            </p:sp>
            <p:sp>
              <p:nvSpPr>
                <p:cNvPr id="35895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342" y="920"/>
                  <a:ext cx="76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gradFill rotWithShape="0">
                        <a:gsLst>
                          <a:gs pos="0">
                            <a:srgbClr val="FFFF00">
                              <a:gamma/>
                              <a:tint val="0"/>
                              <a:invGamma/>
                            </a:srgbClr>
                          </a:gs>
                          <a:gs pos="100000">
                            <a:srgbClr val="FFFF00"/>
                          </a:gs>
                        </a:gsLst>
                        <a:path path="shape">
                          <a:fillToRect l="50000" t="50000" r="50000" b="50000"/>
                        </a:path>
                      </a:gra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СН</a:t>
                  </a:r>
                  <a:r>
                    <a:rPr lang="ru-RU" sz="2400" baseline="-25000"/>
                    <a:t>2</a:t>
                  </a:r>
                  <a:r>
                    <a:rPr lang="ru-RU" sz="2400"/>
                    <a:t>ОН</a:t>
                  </a:r>
                </a:p>
              </p:txBody>
            </p:sp>
            <p:sp>
              <p:nvSpPr>
                <p:cNvPr id="35896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2342" y="1214"/>
                  <a:ext cx="51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gradFill rotWithShape="0">
                        <a:gsLst>
                          <a:gs pos="0">
                            <a:srgbClr val="FFFF00">
                              <a:gamma/>
                              <a:tint val="0"/>
                              <a:invGamma/>
                            </a:srgbClr>
                          </a:gs>
                          <a:gs pos="100000">
                            <a:srgbClr val="FFFF00"/>
                          </a:gs>
                        </a:gsLst>
                        <a:path path="shape">
                          <a:fillToRect l="50000" t="50000" r="50000" b="50000"/>
                        </a:path>
                      </a:gra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/>
                    <a:t>С=О</a:t>
                  </a:r>
                </a:p>
              </p:txBody>
            </p:sp>
            <p:sp>
              <p:nvSpPr>
                <p:cNvPr id="35897" name="Line 57"/>
                <p:cNvSpPr>
                  <a:spLocks noChangeShapeType="1"/>
                </p:cNvSpPr>
                <p:nvPr/>
              </p:nvSpPr>
              <p:spPr bwMode="auto">
                <a:xfrm flipV="1">
                  <a:off x="2478" y="1452"/>
                  <a:ext cx="0" cy="13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5898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2478" y="1158"/>
                  <a:ext cx="0" cy="11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35901" name="Text Box 61"/>
              <p:cNvSpPr txBox="1">
                <a:spLocks noChangeArrowheads="1"/>
              </p:cNvSpPr>
              <p:nvPr/>
            </p:nvSpPr>
            <p:spPr bwMode="auto">
              <a:xfrm>
                <a:off x="5096" y="1466"/>
                <a:ext cx="41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solidFill>
                      <a:srgbClr val="FF3300"/>
                    </a:solidFill>
                  </a:rPr>
                  <a:t>ОН</a:t>
                </a:r>
              </a:p>
            </p:txBody>
          </p:sp>
        </p:grpSp>
        <p:sp>
          <p:nvSpPr>
            <p:cNvPr id="35902" name="Text Box 62"/>
            <p:cNvSpPr txBox="1">
              <a:spLocks noChangeArrowheads="1"/>
            </p:cNvSpPr>
            <p:nvPr/>
          </p:nvSpPr>
          <p:spPr bwMode="auto">
            <a:xfrm>
              <a:off x="953" y="1962"/>
              <a:ext cx="166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/>
                <a:t>Кортикостерон</a:t>
              </a:r>
              <a:endParaRPr lang="ru-RU" sz="2400">
                <a:solidFill>
                  <a:srgbClr val="FF3300"/>
                </a:solidFill>
              </a:endParaRPr>
            </a:p>
          </p:txBody>
        </p:sp>
        <p:sp>
          <p:nvSpPr>
            <p:cNvPr id="35903" name="Text Box 63"/>
            <p:cNvSpPr txBox="1">
              <a:spLocks noChangeArrowheads="1"/>
            </p:cNvSpPr>
            <p:nvPr/>
          </p:nvSpPr>
          <p:spPr bwMode="auto">
            <a:xfrm>
              <a:off x="3355" y="1962"/>
              <a:ext cx="167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/>
                <a:t>Гидрокортизон</a:t>
              </a:r>
              <a:endParaRPr lang="ru-RU" sz="2800">
                <a:solidFill>
                  <a:srgbClr val="FF3300"/>
                </a:solidFill>
              </a:endParaRPr>
            </a:p>
          </p:txBody>
        </p:sp>
        <p:grpSp>
          <p:nvGrpSpPr>
            <p:cNvPr id="35954" name="Group 114"/>
            <p:cNvGrpSpPr>
              <a:grpSpLocks/>
            </p:cNvGrpSpPr>
            <p:nvPr/>
          </p:nvGrpSpPr>
          <p:grpSpPr bwMode="auto">
            <a:xfrm>
              <a:off x="824" y="2300"/>
              <a:ext cx="2830" cy="1734"/>
              <a:chOff x="206" y="2384"/>
              <a:chExt cx="2830" cy="1734"/>
            </a:xfrm>
          </p:grpSpPr>
          <p:sp>
            <p:nvSpPr>
              <p:cNvPr id="35926" name="Line 86"/>
              <p:cNvSpPr>
                <a:spLocks noChangeShapeType="1"/>
              </p:cNvSpPr>
              <p:nvPr/>
            </p:nvSpPr>
            <p:spPr bwMode="auto">
              <a:xfrm>
                <a:off x="2388" y="3048"/>
                <a:ext cx="204" cy="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5929" name="AutoShape 89"/>
              <p:cNvSpPr>
                <a:spLocks noChangeArrowheads="1"/>
              </p:cNvSpPr>
              <p:nvPr/>
            </p:nvSpPr>
            <p:spPr bwMode="auto">
              <a:xfrm rot="1800000">
                <a:off x="466" y="3422"/>
                <a:ext cx="655" cy="567"/>
              </a:xfrm>
              <a:prstGeom prst="hexagon">
                <a:avLst>
                  <a:gd name="adj" fmla="val 28880"/>
                  <a:gd name="vf" fmla="val 115470"/>
                </a:avLst>
              </a:pr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5930" name="AutoShape 90"/>
              <p:cNvSpPr>
                <a:spLocks noChangeArrowheads="1"/>
              </p:cNvSpPr>
              <p:nvPr/>
            </p:nvSpPr>
            <p:spPr bwMode="auto">
              <a:xfrm rot="1800000">
                <a:off x="1036" y="3422"/>
                <a:ext cx="655" cy="567"/>
              </a:xfrm>
              <a:prstGeom prst="hexagon">
                <a:avLst>
                  <a:gd name="adj" fmla="val 28880"/>
                  <a:gd name="vf" fmla="val 115470"/>
                </a:avLst>
              </a:pr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5931" name="AutoShape 91"/>
              <p:cNvSpPr>
                <a:spLocks noChangeArrowheads="1"/>
              </p:cNvSpPr>
              <p:nvPr/>
            </p:nvSpPr>
            <p:spPr bwMode="auto">
              <a:xfrm rot="1800000">
                <a:off x="1328" y="2933"/>
                <a:ext cx="654" cy="567"/>
              </a:xfrm>
              <a:prstGeom prst="hexagon">
                <a:avLst>
                  <a:gd name="adj" fmla="val 28836"/>
                  <a:gd name="vf" fmla="val 115470"/>
                </a:avLst>
              </a:pr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5932" name="Freeform 92"/>
              <p:cNvSpPr>
                <a:spLocks/>
              </p:cNvSpPr>
              <p:nvPr/>
            </p:nvSpPr>
            <p:spPr bwMode="auto">
              <a:xfrm rot="10800000">
                <a:off x="1940" y="3048"/>
                <a:ext cx="468" cy="566"/>
              </a:xfrm>
              <a:custGeom>
                <a:avLst/>
                <a:gdLst>
                  <a:gd name="T0" fmla="*/ 720 w 1440"/>
                  <a:gd name="T1" fmla="*/ 0 h 1680"/>
                  <a:gd name="T2" fmla="*/ 0 w 1440"/>
                  <a:gd name="T3" fmla="*/ 726 h 1680"/>
                  <a:gd name="T4" fmla="*/ 0 w 1440"/>
                  <a:gd name="T5" fmla="*/ 1678 h 1680"/>
                  <a:gd name="T6" fmla="*/ 1440 w 1440"/>
                  <a:gd name="T7" fmla="*/ 1680 h 1680"/>
                  <a:gd name="T8" fmla="*/ 1440 w 1440"/>
                  <a:gd name="T9" fmla="*/ 726 h 1680"/>
                  <a:gd name="T10" fmla="*/ 720 w 1440"/>
                  <a:gd name="T11" fmla="*/ 0 h 1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40" h="1680">
                    <a:moveTo>
                      <a:pt x="720" y="0"/>
                    </a:moveTo>
                    <a:lnTo>
                      <a:pt x="0" y="726"/>
                    </a:lnTo>
                    <a:lnTo>
                      <a:pt x="0" y="1678"/>
                    </a:lnTo>
                    <a:lnTo>
                      <a:pt x="1440" y="1680"/>
                    </a:lnTo>
                    <a:lnTo>
                      <a:pt x="1440" y="726"/>
                    </a:lnTo>
                    <a:lnTo>
                      <a:pt x="72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rect">
                  <a:fillToRect l="50000" t="50000" r="50000" b="50000"/>
                </a:path>
              </a:gradFill>
              <a:ln w="317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5933" name="Line 93"/>
              <p:cNvSpPr>
                <a:spLocks noChangeShapeType="1"/>
              </p:cNvSpPr>
              <p:nvPr/>
            </p:nvSpPr>
            <p:spPr bwMode="auto">
              <a:xfrm flipV="1">
                <a:off x="786" y="3842"/>
                <a:ext cx="252" cy="14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35950" name="Group 110"/>
              <p:cNvGrpSpPr>
                <a:grpSpLocks/>
              </p:cNvGrpSpPr>
              <p:nvPr/>
            </p:nvGrpSpPr>
            <p:grpSpPr bwMode="auto">
              <a:xfrm>
                <a:off x="408" y="3852"/>
                <a:ext cx="120" cy="96"/>
                <a:chOff x="408" y="3852"/>
                <a:chExt cx="120" cy="96"/>
              </a:xfrm>
            </p:grpSpPr>
            <p:sp>
              <p:nvSpPr>
                <p:cNvPr id="35934" name="Line 94"/>
                <p:cNvSpPr>
                  <a:spLocks noChangeShapeType="1"/>
                </p:cNvSpPr>
                <p:nvPr/>
              </p:nvSpPr>
              <p:spPr bwMode="auto">
                <a:xfrm flipH="1">
                  <a:off x="408" y="3852"/>
                  <a:ext cx="102" cy="6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5935" name="Line 95"/>
                <p:cNvSpPr>
                  <a:spLocks noChangeShapeType="1"/>
                </p:cNvSpPr>
                <p:nvPr/>
              </p:nvSpPr>
              <p:spPr bwMode="auto">
                <a:xfrm flipH="1">
                  <a:off x="426" y="3882"/>
                  <a:ext cx="102" cy="6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35936" name="Text Box 96"/>
              <p:cNvSpPr txBox="1">
                <a:spLocks noChangeArrowheads="1"/>
              </p:cNvSpPr>
              <p:nvPr/>
            </p:nvSpPr>
            <p:spPr bwMode="auto">
              <a:xfrm>
                <a:off x="206" y="3830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О</a:t>
                </a:r>
              </a:p>
            </p:txBody>
          </p:sp>
          <p:sp>
            <p:nvSpPr>
              <p:cNvPr id="35937" name="Text Box 97"/>
              <p:cNvSpPr txBox="1">
                <a:spLocks noChangeArrowheads="1"/>
              </p:cNvSpPr>
              <p:nvPr/>
            </p:nvSpPr>
            <p:spPr bwMode="auto">
              <a:xfrm>
                <a:off x="950" y="3086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СН</a:t>
                </a:r>
                <a:r>
                  <a:rPr lang="ru-RU" sz="2400" baseline="-25000"/>
                  <a:t>3</a:t>
                </a:r>
                <a:endParaRPr lang="ru-RU" sz="2400"/>
              </a:p>
            </p:txBody>
          </p:sp>
          <p:sp>
            <p:nvSpPr>
              <p:cNvPr id="35938" name="Line 98"/>
              <p:cNvSpPr>
                <a:spLocks noChangeShapeType="1"/>
              </p:cNvSpPr>
              <p:nvPr/>
            </p:nvSpPr>
            <p:spPr bwMode="auto">
              <a:xfrm flipV="1">
                <a:off x="1080" y="3324"/>
                <a:ext cx="0" cy="21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5939" name="Text Box 99"/>
              <p:cNvSpPr txBox="1">
                <a:spLocks noChangeArrowheads="1"/>
              </p:cNvSpPr>
              <p:nvPr/>
            </p:nvSpPr>
            <p:spPr bwMode="auto">
              <a:xfrm>
                <a:off x="1814" y="2612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СН</a:t>
                </a:r>
                <a:r>
                  <a:rPr lang="ru-RU" sz="2400" baseline="-25000"/>
                  <a:t>3</a:t>
                </a:r>
                <a:endParaRPr lang="ru-RU" sz="2400"/>
              </a:p>
            </p:txBody>
          </p:sp>
          <p:sp>
            <p:nvSpPr>
              <p:cNvPr id="35940" name="Line 100"/>
              <p:cNvSpPr>
                <a:spLocks noChangeShapeType="1"/>
              </p:cNvSpPr>
              <p:nvPr/>
            </p:nvSpPr>
            <p:spPr bwMode="auto">
              <a:xfrm flipV="1">
                <a:off x="1938" y="2844"/>
                <a:ext cx="0" cy="21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5942" name="Text Box 102"/>
              <p:cNvSpPr txBox="1">
                <a:spLocks noChangeArrowheads="1"/>
              </p:cNvSpPr>
              <p:nvPr/>
            </p:nvSpPr>
            <p:spPr bwMode="auto">
              <a:xfrm>
                <a:off x="1051" y="2804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r"/>
                <a:r>
                  <a:rPr lang="ru-RU" sz="2400">
                    <a:solidFill>
                      <a:schemeClr val="accent2"/>
                    </a:solidFill>
                  </a:rPr>
                  <a:t>О</a:t>
                </a:r>
              </a:p>
            </p:txBody>
          </p:sp>
          <p:sp>
            <p:nvSpPr>
              <p:cNvPr id="35943" name="Text Box 103"/>
              <p:cNvSpPr txBox="1">
                <a:spLocks noChangeArrowheads="1"/>
              </p:cNvSpPr>
              <p:nvPr/>
            </p:nvSpPr>
            <p:spPr bwMode="auto">
              <a:xfrm>
                <a:off x="2270" y="2384"/>
                <a:ext cx="76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СН</a:t>
                </a:r>
                <a:r>
                  <a:rPr lang="ru-RU" sz="2400" baseline="-25000"/>
                  <a:t>2</a:t>
                </a:r>
                <a:r>
                  <a:rPr lang="ru-RU" sz="2400"/>
                  <a:t>ОН</a:t>
                </a:r>
              </a:p>
            </p:txBody>
          </p:sp>
          <p:sp>
            <p:nvSpPr>
              <p:cNvPr id="35944" name="Text Box 104"/>
              <p:cNvSpPr txBox="1">
                <a:spLocks noChangeArrowheads="1"/>
              </p:cNvSpPr>
              <p:nvPr/>
            </p:nvSpPr>
            <p:spPr bwMode="auto">
              <a:xfrm>
                <a:off x="2270" y="2678"/>
                <a:ext cx="51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С=О</a:t>
                </a:r>
              </a:p>
            </p:txBody>
          </p:sp>
          <p:sp>
            <p:nvSpPr>
              <p:cNvPr id="35945" name="Line 105"/>
              <p:cNvSpPr>
                <a:spLocks noChangeShapeType="1"/>
              </p:cNvSpPr>
              <p:nvPr/>
            </p:nvSpPr>
            <p:spPr bwMode="auto">
              <a:xfrm flipV="1">
                <a:off x="2406" y="2916"/>
                <a:ext cx="0" cy="1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5946" name="Line 106"/>
              <p:cNvSpPr>
                <a:spLocks noChangeShapeType="1"/>
              </p:cNvSpPr>
              <p:nvPr/>
            </p:nvSpPr>
            <p:spPr bwMode="auto">
              <a:xfrm flipV="1">
                <a:off x="2406" y="2622"/>
                <a:ext cx="0" cy="11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5947" name="Text Box 107"/>
              <p:cNvSpPr txBox="1">
                <a:spLocks noChangeArrowheads="1"/>
              </p:cNvSpPr>
              <p:nvPr/>
            </p:nvSpPr>
            <p:spPr bwMode="auto">
              <a:xfrm>
                <a:off x="2564" y="2894"/>
                <a:ext cx="41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solidFill>
                      <a:srgbClr val="FF3300"/>
                    </a:solidFill>
                  </a:rPr>
                  <a:t>ОН</a:t>
                </a:r>
              </a:p>
            </p:txBody>
          </p:sp>
          <p:grpSp>
            <p:nvGrpSpPr>
              <p:cNvPr id="35951" name="Group 111"/>
              <p:cNvGrpSpPr>
                <a:grpSpLocks/>
              </p:cNvGrpSpPr>
              <p:nvPr/>
            </p:nvGrpSpPr>
            <p:grpSpPr bwMode="auto">
              <a:xfrm flipV="1">
                <a:off x="1260" y="2976"/>
                <a:ext cx="120" cy="96"/>
                <a:chOff x="408" y="3852"/>
                <a:chExt cx="120" cy="96"/>
              </a:xfrm>
            </p:grpSpPr>
            <p:sp>
              <p:nvSpPr>
                <p:cNvPr id="35952" name="Line 112"/>
                <p:cNvSpPr>
                  <a:spLocks noChangeShapeType="1"/>
                </p:cNvSpPr>
                <p:nvPr/>
              </p:nvSpPr>
              <p:spPr bwMode="auto">
                <a:xfrm flipH="1">
                  <a:off x="408" y="3852"/>
                  <a:ext cx="102" cy="66"/>
                </a:xfrm>
                <a:prstGeom prst="line">
                  <a:avLst/>
                </a:prstGeom>
                <a:noFill/>
                <a:ln w="3810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5953" name="Line 113"/>
                <p:cNvSpPr>
                  <a:spLocks noChangeShapeType="1"/>
                </p:cNvSpPr>
                <p:nvPr/>
              </p:nvSpPr>
              <p:spPr bwMode="auto">
                <a:xfrm flipH="1">
                  <a:off x="426" y="3882"/>
                  <a:ext cx="102" cy="66"/>
                </a:xfrm>
                <a:prstGeom prst="line">
                  <a:avLst/>
                </a:prstGeom>
                <a:noFill/>
                <a:ln w="3810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35955" name="Text Box 115"/>
            <p:cNvSpPr txBox="1">
              <a:spLocks noChangeArrowheads="1"/>
            </p:cNvSpPr>
            <p:nvPr/>
          </p:nvSpPr>
          <p:spPr bwMode="auto">
            <a:xfrm>
              <a:off x="2378" y="3613"/>
              <a:ext cx="108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/>
                <a:t>Кортизон</a:t>
              </a:r>
              <a:endParaRPr lang="ru-RU" sz="2800">
                <a:solidFill>
                  <a:srgbClr val="FF3300"/>
                </a:solidFill>
              </a:endParaRPr>
            </a:p>
          </p:txBody>
        </p:sp>
      </p:grpSp>
    </p:spTree>
  </p:cSld>
  <p:clrMapOvr>
    <a:masterClrMapping/>
  </p:clrMapOvr>
  <p:transition spd="slow">
    <p:checke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9AC-3BDB-492F-99B5-CF2F1970BD55}" type="slidenum">
              <a:rPr lang="ru-RU"/>
              <a:pPr/>
              <a:t>22</a:t>
            </a:fld>
            <a:endParaRPr lang="ru-RU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704850" y="228600"/>
            <a:ext cx="7772400" cy="647700"/>
          </a:xfrm>
        </p:spPr>
        <p:txBody>
          <a:bodyPr/>
          <a:lstStyle/>
          <a:p>
            <a:r>
              <a:rPr lang="ru-RU" sz="3600" b="1">
                <a:solidFill>
                  <a:srgbClr val="FF3300"/>
                </a:solidFill>
              </a:rPr>
              <a:t>Минералокортикоиды.</a:t>
            </a:r>
          </a:p>
        </p:txBody>
      </p:sp>
      <p:grpSp>
        <p:nvGrpSpPr>
          <p:cNvPr id="36922" name="Group 58"/>
          <p:cNvGrpSpPr>
            <a:grpSpLocks/>
          </p:cNvGrpSpPr>
          <p:nvPr/>
        </p:nvGrpSpPr>
        <p:grpSpPr bwMode="auto">
          <a:xfrm>
            <a:off x="704850" y="1028700"/>
            <a:ext cx="7528280" cy="5219700"/>
            <a:chOff x="337" y="648"/>
            <a:chExt cx="4916" cy="3564"/>
          </a:xfrm>
        </p:grpSpPr>
        <p:grpSp>
          <p:nvGrpSpPr>
            <p:cNvPr id="36921" name="Group 57"/>
            <p:cNvGrpSpPr>
              <a:grpSpLocks/>
            </p:cNvGrpSpPr>
            <p:nvPr/>
          </p:nvGrpSpPr>
          <p:grpSpPr bwMode="auto">
            <a:xfrm>
              <a:off x="2423" y="2219"/>
              <a:ext cx="2830" cy="1993"/>
              <a:chOff x="2423" y="2219"/>
              <a:chExt cx="2830" cy="1993"/>
            </a:xfrm>
          </p:grpSpPr>
          <p:grpSp>
            <p:nvGrpSpPr>
              <p:cNvPr id="36869" name="Group 5"/>
              <p:cNvGrpSpPr>
                <a:grpSpLocks/>
              </p:cNvGrpSpPr>
              <p:nvPr/>
            </p:nvGrpSpPr>
            <p:grpSpPr bwMode="auto">
              <a:xfrm>
                <a:off x="2683" y="2768"/>
                <a:ext cx="1942" cy="1056"/>
                <a:chOff x="1162" y="1601"/>
                <a:chExt cx="2596" cy="1411"/>
              </a:xfrm>
            </p:grpSpPr>
            <p:sp>
              <p:nvSpPr>
                <p:cNvPr id="36870" name="AutoShape 6"/>
                <p:cNvSpPr>
                  <a:spLocks noChangeArrowheads="1"/>
                </p:cNvSpPr>
                <p:nvPr/>
              </p:nvSpPr>
              <p:spPr bwMode="auto">
                <a:xfrm rot="1800000">
                  <a:off x="1162" y="2255"/>
                  <a:ext cx="875" cy="757"/>
                </a:xfrm>
                <a:prstGeom prst="hexagon">
                  <a:avLst>
                    <a:gd name="adj" fmla="val 28897"/>
                    <a:gd name="vf" fmla="val 115470"/>
                  </a:avLst>
                </a:prstGeom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6871" name="AutoShape 7"/>
                <p:cNvSpPr>
                  <a:spLocks noChangeArrowheads="1"/>
                </p:cNvSpPr>
                <p:nvPr/>
              </p:nvSpPr>
              <p:spPr bwMode="auto">
                <a:xfrm rot="1800000">
                  <a:off x="1924" y="2255"/>
                  <a:ext cx="875" cy="757"/>
                </a:xfrm>
                <a:prstGeom prst="hexagon">
                  <a:avLst>
                    <a:gd name="adj" fmla="val 28897"/>
                    <a:gd name="vf" fmla="val 115470"/>
                  </a:avLst>
                </a:prstGeom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6872" name="AutoShape 8"/>
                <p:cNvSpPr>
                  <a:spLocks noChangeArrowheads="1"/>
                </p:cNvSpPr>
                <p:nvPr/>
              </p:nvSpPr>
              <p:spPr bwMode="auto">
                <a:xfrm rot="1800000">
                  <a:off x="2314" y="1601"/>
                  <a:ext cx="875" cy="757"/>
                </a:xfrm>
                <a:prstGeom prst="hexagon">
                  <a:avLst>
                    <a:gd name="adj" fmla="val 28897"/>
                    <a:gd name="vf" fmla="val 115470"/>
                  </a:avLst>
                </a:prstGeom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6873" name="Freeform 9"/>
                <p:cNvSpPr>
                  <a:spLocks/>
                </p:cNvSpPr>
                <p:nvPr/>
              </p:nvSpPr>
              <p:spPr bwMode="auto">
                <a:xfrm rot="10800000">
                  <a:off x="3133" y="1755"/>
                  <a:ext cx="625" cy="756"/>
                </a:xfrm>
                <a:custGeom>
                  <a:avLst/>
                  <a:gdLst>
                    <a:gd name="T0" fmla="*/ 720 w 1440"/>
                    <a:gd name="T1" fmla="*/ 0 h 1680"/>
                    <a:gd name="T2" fmla="*/ 0 w 1440"/>
                    <a:gd name="T3" fmla="*/ 726 h 1680"/>
                    <a:gd name="T4" fmla="*/ 0 w 1440"/>
                    <a:gd name="T5" fmla="*/ 1678 h 1680"/>
                    <a:gd name="T6" fmla="*/ 1440 w 1440"/>
                    <a:gd name="T7" fmla="*/ 1680 h 1680"/>
                    <a:gd name="T8" fmla="*/ 1440 w 1440"/>
                    <a:gd name="T9" fmla="*/ 726 h 1680"/>
                    <a:gd name="T10" fmla="*/ 720 w 1440"/>
                    <a:gd name="T11" fmla="*/ 0 h 16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440" h="1680">
                      <a:moveTo>
                        <a:pt x="720" y="0"/>
                      </a:moveTo>
                      <a:lnTo>
                        <a:pt x="0" y="726"/>
                      </a:lnTo>
                      <a:lnTo>
                        <a:pt x="0" y="1678"/>
                      </a:lnTo>
                      <a:lnTo>
                        <a:pt x="1440" y="1680"/>
                      </a:lnTo>
                      <a:lnTo>
                        <a:pt x="1440" y="726"/>
                      </a:lnTo>
                      <a:lnTo>
                        <a:pt x="7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rect">
                    <a:fillToRect l="50000" t="50000" r="50000" b="50000"/>
                  </a:path>
                </a:gradFill>
                <a:ln w="3175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36874" name="Line 10"/>
              <p:cNvSpPr>
                <a:spLocks noChangeShapeType="1"/>
              </p:cNvSpPr>
              <p:nvPr/>
            </p:nvSpPr>
            <p:spPr bwMode="auto">
              <a:xfrm flipV="1">
                <a:off x="3003" y="3677"/>
                <a:ext cx="252" cy="14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75" name="Line 11"/>
              <p:cNvSpPr>
                <a:spLocks noChangeShapeType="1"/>
              </p:cNvSpPr>
              <p:nvPr/>
            </p:nvSpPr>
            <p:spPr bwMode="auto">
              <a:xfrm flipH="1">
                <a:off x="2625" y="3687"/>
                <a:ext cx="102" cy="6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76" name="Line 12"/>
              <p:cNvSpPr>
                <a:spLocks noChangeShapeType="1"/>
              </p:cNvSpPr>
              <p:nvPr/>
            </p:nvSpPr>
            <p:spPr bwMode="auto">
              <a:xfrm flipH="1">
                <a:off x="2643" y="3717"/>
                <a:ext cx="102" cy="6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77" name="Text Box 13"/>
              <p:cNvSpPr txBox="1">
                <a:spLocks noChangeArrowheads="1"/>
              </p:cNvSpPr>
              <p:nvPr/>
            </p:nvSpPr>
            <p:spPr bwMode="auto">
              <a:xfrm>
                <a:off x="2423" y="3665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О</a:t>
                </a:r>
              </a:p>
            </p:txBody>
          </p:sp>
          <p:sp>
            <p:nvSpPr>
              <p:cNvPr id="36878" name="Text Box 14"/>
              <p:cNvSpPr txBox="1">
                <a:spLocks noChangeArrowheads="1"/>
              </p:cNvSpPr>
              <p:nvPr/>
            </p:nvSpPr>
            <p:spPr bwMode="auto">
              <a:xfrm>
                <a:off x="3167" y="2921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СН</a:t>
                </a:r>
                <a:r>
                  <a:rPr lang="ru-RU" sz="2400" baseline="-25000"/>
                  <a:t>3</a:t>
                </a:r>
                <a:endParaRPr lang="ru-RU" sz="2400"/>
              </a:p>
            </p:txBody>
          </p:sp>
          <p:sp>
            <p:nvSpPr>
              <p:cNvPr id="36879" name="Line 15"/>
              <p:cNvSpPr>
                <a:spLocks noChangeShapeType="1"/>
              </p:cNvSpPr>
              <p:nvPr/>
            </p:nvSpPr>
            <p:spPr bwMode="auto">
              <a:xfrm flipV="1">
                <a:off x="3297" y="3159"/>
                <a:ext cx="0" cy="21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80" name="Text Box 16"/>
              <p:cNvSpPr txBox="1">
                <a:spLocks noChangeArrowheads="1"/>
              </p:cNvSpPr>
              <p:nvPr/>
            </p:nvSpPr>
            <p:spPr bwMode="auto">
              <a:xfrm>
                <a:off x="4031" y="2447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СН</a:t>
                </a:r>
                <a:r>
                  <a:rPr lang="ru-RU" sz="2400" baseline="-25000"/>
                  <a:t>3</a:t>
                </a:r>
                <a:endParaRPr lang="ru-RU" sz="2400"/>
              </a:p>
            </p:txBody>
          </p:sp>
          <p:sp>
            <p:nvSpPr>
              <p:cNvPr id="36881" name="Line 17"/>
              <p:cNvSpPr>
                <a:spLocks noChangeShapeType="1"/>
              </p:cNvSpPr>
              <p:nvPr/>
            </p:nvSpPr>
            <p:spPr bwMode="auto">
              <a:xfrm flipV="1">
                <a:off x="4155" y="2679"/>
                <a:ext cx="0" cy="21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84" name="Text Box 20"/>
              <p:cNvSpPr txBox="1">
                <a:spLocks noChangeArrowheads="1"/>
              </p:cNvSpPr>
              <p:nvPr/>
            </p:nvSpPr>
            <p:spPr bwMode="auto">
              <a:xfrm>
                <a:off x="4487" y="2219"/>
                <a:ext cx="76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СН</a:t>
                </a:r>
                <a:r>
                  <a:rPr lang="ru-RU" sz="2400" baseline="-25000"/>
                  <a:t>2</a:t>
                </a:r>
                <a:r>
                  <a:rPr lang="ru-RU" sz="2400"/>
                  <a:t>ОН</a:t>
                </a:r>
              </a:p>
            </p:txBody>
          </p:sp>
          <p:sp>
            <p:nvSpPr>
              <p:cNvPr id="36885" name="Text Box 21"/>
              <p:cNvSpPr txBox="1">
                <a:spLocks noChangeArrowheads="1"/>
              </p:cNvSpPr>
              <p:nvPr/>
            </p:nvSpPr>
            <p:spPr bwMode="auto">
              <a:xfrm>
                <a:off x="4487" y="2513"/>
                <a:ext cx="51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С=О</a:t>
                </a:r>
              </a:p>
            </p:txBody>
          </p:sp>
          <p:sp>
            <p:nvSpPr>
              <p:cNvPr id="36886" name="Line 22"/>
              <p:cNvSpPr>
                <a:spLocks noChangeShapeType="1"/>
              </p:cNvSpPr>
              <p:nvPr/>
            </p:nvSpPr>
            <p:spPr bwMode="auto">
              <a:xfrm flipV="1">
                <a:off x="4623" y="2751"/>
                <a:ext cx="0" cy="1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87" name="Line 23"/>
              <p:cNvSpPr>
                <a:spLocks noChangeShapeType="1"/>
              </p:cNvSpPr>
              <p:nvPr/>
            </p:nvSpPr>
            <p:spPr bwMode="auto">
              <a:xfrm flipV="1">
                <a:off x="4623" y="2457"/>
                <a:ext cx="0" cy="11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88" name="Text Box 24"/>
              <p:cNvSpPr txBox="1">
                <a:spLocks noChangeArrowheads="1"/>
              </p:cNvSpPr>
              <p:nvPr/>
            </p:nvSpPr>
            <p:spPr bwMode="auto">
              <a:xfrm>
                <a:off x="2557" y="3885"/>
                <a:ext cx="244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800"/>
                  <a:t>Дезоксикортикостерон</a:t>
                </a:r>
                <a:endParaRPr lang="ru-RU" sz="2800">
                  <a:solidFill>
                    <a:srgbClr val="FF3300"/>
                  </a:solidFill>
                </a:endParaRPr>
              </a:p>
            </p:txBody>
          </p:sp>
        </p:grpSp>
        <p:grpSp>
          <p:nvGrpSpPr>
            <p:cNvPr id="36919" name="Group 55"/>
            <p:cNvGrpSpPr>
              <a:grpSpLocks/>
            </p:cNvGrpSpPr>
            <p:nvPr/>
          </p:nvGrpSpPr>
          <p:grpSpPr bwMode="auto">
            <a:xfrm>
              <a:off x="337" y="648"/>
              <a:ext cx="2830" cy="1957"/>
              <a:chOff x="2930" y="1976"/>
              <a:chExt cx="2830" cy="1957"/>
            </a:xfrm>
          </p:grpSpPr>
          <p:sp>
            <p:nvSpPr>
              <p:cNvPr id="36891" name="AutoShape 27"/>
              <p:cNvSpPr>
                <a:spLocks noChangeArrowheads="1"/>
              </p:cNvSpPr>
              <p:nvPr/>
            </p:nvSpPr>
            <p:spPr bwMode="auto">
              <a:xfrm rot="1800000">
                <a:off x="3190" y="3014"/>
                <a:ext cx="655" cy="567"/>
              </a:xfrm>
              <a:prstGeom prst="hexagon">
                <a:avLst>
                  <a:gd name="adj" fmla="val 28880"/>
                  <a:gd name="vf" fmla="val 115470"/>
                </a:avLst>
              </a:pr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92" name="AutoShape 28"/>
              <p:cNvSpPr>
                <a:spLocks noChangeArrowheads="1"/>
              </p:cNvSpPr>
              <p:nvPr/>
            </p:nvSpPr>
            <p:spPr bwMode="auto">
              <a:xfrm rot="1800000">
                <a:off x="3760" y="3014"/>
                <a:ext cx="655" cy="567"/>
              </a:xfrm>
              <a:prstGeom prst="hexagon">
                <a:avLst>
                  <a:gd name="adj" fmla="val 28880"/>
                  <a:gd name="vf" fmla="val 115470"/>
                </a:avLst>
              </a:pr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93" name="AutoShape 29"/>
              <p:cNvSpPr>
                <a:spLocks noChangeArrowheads="1"/>
              </p:cNvSpPr>
              <p:nvPr/>
            </p:nvSpPr>
            <p:spPr bwMode="auto">
              <a:xfrm rot="1800000">
                <a:off x="4052" y="2525"/>
                <a:ext cx="654" cy="567"/>
              </a:xfrm>
              <a:prstGeom prst="hexagon">
                <a:avLst>
                  <a:gd name="adj" fmla="val 28836"/>
                  <a:gd name="vf" fmla="val 115470"/>
                </a:avLst>
              </a:pr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94" name="Freeform 30"/>
              <p:cNvSpPr>
                <a:spLocks/>
              </p:cNvSpPr>
              <p:nvPr/>
            </p:nvSpPr>
            <p:spPr bwMode="auto">
              <a:xfrm rot="10800000">
                <a:off x="4664" y="2640"/>
                <a:ext cx="468" cy="566"/>
              </a:xfrm>
              <a:custGeom>
                <a:avLst/>
                <a:gdLst>
                  <a:gd name="T0" fmla="*/ 720 w 1440"/>
                  <a:gd name="T1" fmla="*/ 0 h 1680"/>
                  <a:gd name="T2" fmla="*/ 0 w 1440"/>
                  <a:gd name="T3" fmla="*/ 726 h 1680"/>
                  <a:gd name="T4" fmla="*/ 0 w 1440"/>
                  <a:gd name="T5" fmla="*/ 1678 h 1680"/>
                  <a:gd name="T6" fmla="*/ 1440 w 1440"/>
                  <a:gd name="T7" fmla="*/ 1680 h 1680"/>
                  <a:gd name="T8" fmla="*/ 1440 w 1440"/>
                  <a:gd name="T9" fmla="*/ 726 h 1680"/>
                  <a:gd name="T10" fmla="*/ 720 w 1440"/>
                  <a:gd name="T11" fmla="*/ 0 h 1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40" h="1680">
                    <a:moveTo>
                      <a:pt x="720" y="0"/>
                    </a:moveTo>
                    <a:lnTo>
                      <a:pt x="0" y="726"/>
                    </a:lnTo>
                    <a:lnTo>
                      <a:pt x="0" y="1678"/>
                    </a:lnTo>
                    <a:lnTo>
                      <a:pt x="1440" y="1680"/>
                    </a:lnTo>
                    <a:lnTo>
                      <a:pt x="1440" y="726"/>
                    </a:lnTo>
                    <a:lnTo>
                      <a:pt x="72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rect">
                  <a:fillToRect l="50000" t="50000" r="50000" b="50000"/>
                </a:path>
              </a:gradFill>
              <a:ln w="317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95" name="Line 31"/>
              <p:cNvSpPr>
                <a:spLocks noChangeShapeType="1"/>
              </p:cNvSpPr>
              <p:nvPr/>
            </p:nvSpPr>
            <p:spPr bwMode="auto">
              <a:xfrm flipV="1">
                <a:off x="3510" y="3434"/>
                <a:ext cx="252" cy="14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96" name="Line 32"/>
              <p:cNvSpPr>
                <a:spLocks noChangeShapeType="1"/>
              </p:cNvSpPr>
              <p:nvPr/>
            </p:nvSpPr>
            <p:spPr bwMode="auto">
              <a:xfrm flipH="1">
                <a:off x="3132" y="3444"/>
                <a:ext cx="102" cy="6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97" name="Line 33"/>
              <p:cNvSpPr>
                <a:spLocks noChangeShapeType="1"/>
              </p:cNvSpPr>
              <p:nvPr/>
            </p:nvSpPr>
            <p:spPr bwMode="auto">
              <a:xfrm flipH="1">
                <a:off x="3150" y="3474"/>
                <a:ext cx="102" cy="6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98" name="Text Box 34"/>
              <p:cNvSpPr txBox="1">
                <a:spLocks noChangeArrowheads="1"/>
              </p:cNvSpPr>
              <p:nvPr/>
            </p:nvSpPr>
            <p:spPr bwMode="auto">
              <a:xfrm>
                <a:off x="2930" y="3422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О</a:t>
                </a:r>
              </a:p>
            </p:txBody>
          </p:sp>
          <p:sp>
            <p:nvSpPr>
              <p:cNvPr id="36899" name="Text Box 35"/>
              <p:cNvSpPr txBox="1">
                <a:spLocks noChangeArrowheads="1"/>
              </p:cNvSpPr>
              <p:nvPr/>
            </p:nvSpPr>
            <p:spPr bwMode="auto">
              <a:xfrm>
                <a:off x="3674" y="2678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СН</a:t>
                </a:r>
                <a:r>
                  <a:rPr lang="ru-RU" sz="2400" baseline="-25000"/>
                  <a:t>3</a:t>
                </a:r>
                <a:endParaRPr lang="ru-RU" sz="2400"/>
              </a:p>
            </p:txBody>
          </p:sp>
          <p:sp>
            <p:nvSpPr>
              <p:cNvPr id="36900" name="Line 36"/>
              <p:cNvSpPr>
                <a:spLocks noChangeShapeType="1"/>
              </p:cNvSpPr>
              <p:nvPr/>
            </p:nvSpPr>
            <p:spPr bwMode="auto">
              <a:xfrm flipV="1">
                <a:off x="3804" y="2916"/>
                <a:ext cx="0" cy="21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01" name="Text Box 37"/>
              <p:cNvSpPr txBox="1">
                <a:spLocks noChangeArrowheads="1"/>
              </p:cNvSpPr>
              <p:nvPr/>
            </p:nvSpPr>
            <p:spPr bwMode="auto">
              <a:xfrm>
                <a:off x="4538" y="2204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solidFill>
                      <a:srgbClr val="FF3300"/>
                    </a:solidFill>
                  </a:rPr>
                  <a:t>С</a:t>
                </a:r>
              </a:p>
            </p:txBody>
          </p:sp>
          <p:sp>
            <p:nvSpPr>
              <p:cNvPr id="36902" name="Line 38"/>
              <p:cNvSpPr>
                <a:spLocks noChangeShapeType="1"/>
              </p:cNvSpPr>
              <p:nvPr/>
            </p:nvSpPr>
            <p:spPr bwMode="auto">
              <a:xfrm flipV="1">
                <a:off x="4662" y="2436"/>
                <a:ext cx="0" cy="21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03" name="Line 39"/>
              <p:cNvSpPr>
                <a:spLocks noChangeShapeType="1"/>
              </p:cNvSpPr>
              <p:nvPr/>
            </p:nvSpPr>
            <p:spPr bwMode="auto">
              <a:xfrm flipH="1" flipV="1">
                <a:off x="3960" y="2574"/>
                <a:ext cx="138" cy="7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04" name="Text Box 40"/>
              <p:cNvSpPr txBox="1">
                <a:spLocks noChangeArrowheads="1"/>
              </p:cNvSpPr>
              <p:nvPr/>
            </p:nvSpPr>
            <p:spPr bwMode="auto">
              <a:xfrm>
                <a:off x="3584" y="2420"/>
                <a:ext cx="41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НО</a:t>
                </a:r>
              </a:p>
            </p:txBody>
          </p:sp>
          <p:sp>
            <p:nvSpPr>
              <p:cNvPr id="36905" name="Text Box 41"/>
              <p:cNvSpPr txBox="1">
                <a:spLocks noChangeArrowheads="1"/>
              </p:cNvSpPr>
              <p:nvPr/>
            </p:nvSpPr>
            <p:spPr bwMode="auto">
              <a:xfrm>
                <a:off x="4994" y="1976"/>
                <a:ext cx="76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СН</a:t>
                </a:r>
                <a:r>
                  <a:rPr lang="ru-RU" sz="2400" baseline="-25000"/>
                  <a:t>2</a:t>
                </a:r>
                <a:r>
                  <a:rPr lang="ru-RU" sz="2400"/>
                  <a:t>ОН</a:t>
                </a:r>
              </a:p>
            </p:txBody>
          </p:sp>
          <p:sp>
            <p:nvSpPr>
              <p:cNvPr id="36906" name="Text Box 42"/>
              <p:cNvSpPr txBox="1">
                <a:spLocks noChangeArrowheads="1"/>
              </p:cNvSpPr>
              <p:nvPr/>
            </p:nvSpPr>
            <p:spPr bwMode="auto">
              <a:xfrm>
                <a:off x="4994" y="2270"/>
                <a:ext cx="51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С=О</a:t>
                </a:r>
              </a:p>
            </p:txBody>
          </p:sp>
          <p:sp>
            <p:nvSpPr>
              <p:cNvPr id="36907" name="Line 43"/>
              <p:cNvSpPr>
                <a:spLocks noChangeShapeType="1"/>
              </p:cNvSpPr>
              <p:nvPr/>
            </p:nvSpPr>
            <p:spPr bwMode="auto">
              <a:xfrm flipV="1">
                <a:off x="5130" y="2508"/>
                <a:ext cx="0" cy="1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08" name="Line 44"/>
              <p:cNvSpPr>
                <a:spLocks noChangeShapeType="1"/>
              </p:cNvSpPr>
              <p:nvPr/>
            </p:nvSpPr>
            <p:spPr bwMode="auto">
              <a:xfrm flipV="1">
                <a:off x="5130" y="2214"/>
                <a:ext cx="0" cy="11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09" name="Line 45"/>
              <p:cNvSpPr>
                <a:spLocks noChangeShapeType="1"/>
              </p:cNvSpPr>
              <p:nvPr/>
            </p:nvSpPr>
            <p:spPr bwMode="auto">
              <a:xfrm flipH="1" flipV="1">
                <a:off x="4484" y="2217"/>
                <a:ext cx="120" cy="9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10" name="Line 46"/>
              <p:cNvSpPr>
                <a:spLocks noChangeShapeType="1"/>
              </p:cNvSpPr>
              <p:nvPr/>
            </p:nvSpPr>
            <p:spPr bwMode="auto">
              <a:xfrm flipV="1">
                <a:off x="4748" y="2235"/>
                <a:ext cx="105" cy="69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11" name="Line 47"/>
              <p:cNvSpPr>
                <a:spLocks noChangeShapeType="1"/>
              </p:cNvSpPr>
              <p:nvPr/>
            </p:nvSpPr>
            <p:spPr bwMode="auto">
              <a:xfrm flipV="1">
                <a:off x="4724" y="2205"/>
                <a:ext cx="105" cy="69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13" name="Text Box 49"/>
              <p:cNvSpPr txBox="1">
                <a:spLocks noChangeArrowheads="1"/>
              </p:cNvSpPr>
              <p:nvPr/>
            </p:nvSpPr>
            <p:spPr bwMode="auto">
              <a:xfrm>
                <a:off x="4768" y="2021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solidFill>
                      <a:srgbClr val="FF3300"/>
                    </a:solidFill>
                  </a:rPr>
                  <a:t>О</a:t>
                </a:r>
              </a:p>
            </p:txBody>
          </p:sp>
          <p:sp>
            <p:nvSpPr>
              <p:cNvPr id="36914" name="Text Box 50"/>
              <p:cNvSpPr txBox="1">
                <a:spLocks noChangeArrowheads="1"/>
              </p:cNvSpPr>
              <p:nvPr/>
            </p:nvSpPr>
            <p:spPr bwMode="auto">
              <a:xfrm>
                <a:off x="4276" y="2057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solidFill>
                      <a:srgbClr val="FF3300"/>
                    </a:solidFill>
                  </a:rPr>
                  <a:t>Н</a:t>
                </a:r>
              </a:p>
            </p:txBody>
          </p:sp>
          <p:sp>
            <p:nvSpPr>
              <p:cNvPr id="36915" name="Text Box 51"/>
              <p:cNvSpPr txBox="1">
                <a:spLocks noChangeArrowheads="1"/>
              </p:cNvSpPr>
              <p:nvPr/>
            </p:nvSpPr>
            <p:spPr bwMode="auto">
              <a:xfrm>
                <a:off x="4010" y="3606"/>
                <a:ext cx="1421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800"/>
                  <a:t>Альдостерон</a:t>
                </a:r>
                <a:endParaRPr lang="ru-RU" sz="2800">
                  <a:solidFill>
                    <a:srgbClr val="FF3300"/>
                  </a:solidFill>
                </a:endParaRPr>
              </a:p>
            </p:txBody>
          </p:sp>
        </p:grpSp>
      </p:grpSp>
    </p:spTree>
  </p:cSld>
  <p:clrMapOvr>
    <a:masterClrMapping/>
  </p:clrMapOvr>
  <p:transition spd="slow">
    <p:checker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587FB-46B2-4158-A03C-3B42FA8C7082}" type="slidenum">
              <a:rPr lang="ru-RU"/>
              <a:pPr/>
              <a:t>23</a:t>
            </a:fld>
            <a:endParaRPr lang="ru-RU"/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76941" y="416232"/>
            <a:ext cx="8762344" cy="594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FF3300"/>
                </a:solidFill>
              </a:rPr>
              <a:t>                Гормоны поджелудочной </a:t>
            </a:r>
          </a:p>
          <a:p>
            <a:r>
              <a:rPr lang="ru-RU" sz="3600" dirty="0">
                <a:solidFill>
                  <a:srgbClr val="FF3300"/>
                </a:solidFill>
              </a:rPr>
              <a:t>               (панкреатической) </a:t>
            </a:r>
            <a:r>
              <a:rPr lang="ru-RU" sz="3600" dirty="0" smtClean="0">
                <a:solidFill>
                  <a:srgbClr val="FF3300"/>
                </a:solidFill>
              </a:rPr>
              <a:t>железы</a:t>
            </a:r>
            <a:endParaRPr lang="ru-RU" sz="3600" dirty="0">
              <a:solidFill>
                <a:srgbClr val="FF3300"/>
              </a:solidFill>
            </a:endParaRPr>
          </a:p>
          <a:p>
            <a:r>
              <a:rPr lang="ru-RU" sz="2800" dirty="0">
                <a:solidFill>
                  <a:srgbClr val="FF3300"/>
                </a:solidFill>
              </a:rPr>
              <a:t>Инсулин</a:t>
            </a:r>
            <a:r>
              <a:rPr lang="ru-RU" sz="2800" dirty="0"/>
              <a:t> - вырабатывается в </a:t>
            </a:r>
            <a:r>
              <a:rPr lang="el-GR" sz="2800" dirty="0" smtClean="0"/>
              <a:t>β</a:t>
            </a:r>
            <a:r>
              <a:rPr lang="ru-RU" sz="2800" dirty="0" smtClean="0"/>
              <a:t> – клетках островков </a:t>
            </a:r>
            <a:r>
              <a:rPr lang="ru-RU" sz="2800" dirty="0" err="1"/>
              <a:t>Лангерганса</a:t>
            </a:r>
            <a:r>
              <a:rPr lang="ru-RU" sz="2800" dirty="0"/>
              <a:t>. Белок из 2 цепочек</a:t>
            </a:r>
            <a:r>
              <a:rPr lang="ru-RU" sz="2800" dirty="0" smtClean="0"/>
              <a:t>: А- </a:t>
            </a:r>
            <a:r>
              <a:rPr lang="ru-RU" sz="2800" dirty="0"/>
              <a:t>21 </a:t>
            </a:r>
            <a:r>
              <a:rPr lang="ru-RU" sz="2800" dirty="0" err="1"/>
              <a:t>аминок</a:t>
            </a:r>
            <a:r>
              <a:rPr lang="ru-RU" sz="2800" dirty="0"/>
              <a:t>-та, В - 30 </a:t>
            </a:r>
            <a:r>
              <a:rPr lang="ru-RU" sz="2800" dirty="0" err="1"/>
              <a:t>аминок</a:t>
            </a:r>
            <a:r>
              <a:rPr lang="ru-RU" sz="2800" dirty="0"/>
              <a:t>-т.</a:t>
            </a:r>
          </a:p>
          <a:p>
            <a:pPr algn="just"/>
            <a:r>
              <a:rPr lang="ru-RU" sz="2800" dirty="0"/>
              <a:t>Функции: а) увеличивает проницаемость </a:t>
            </a:r>
            <a:r>
              <a:rPr lang="ru-RU" sz="2800" dirty="0" smtClean="0"/>
              <a:t>мембран для </a:t>
            </a:r>
            <a:r>
              <a:rPr lang="ru-RU" sz="2800" dirty="0"/>
              <a:t>глюкозы и ее окисление в клетках; б) стимул. </a:t>
            </a:r>
            <a:r>
              <a:rPr lang="ru-RU" sz="2800" dirty="0" smtClean="0"/>
              <a:t>синтез </a:t>
            </a:r>
            <a:r>
              <a:rPr lang="ru-RU" sz="2800" dirty="0"/>
              <a:t>гликогена из глюкозы, снижая ее содержание</a:t>
            </a:r>
          </a:p>
          <a:p>
            <a:pPr algn="just"/>
            <a:r>
              <a:rPr lang="ru-RU" sz="2800" dirty="0"/>
              <a:t> в крови; в) </a:t>
            </a:r>
            <a:r>
              <a:rPr lang="ru-RU" sz="2800" dirty="0" smtClean="0"/>
              <a:t>стимул. </a:t>
            </a:r>
            <a:r>
              <a:rPr lang="ru-RU" sz="2800" dirty="0"/>
              <a:t>синтез жиров из углеводов.</a:t>
            </a:r>
          </a:p>
          <a:p>
            <a:pPr algn="just"/>
            <a:r>
              <a:rPr lang="ru-RU" sz="2800" dirty="0"/>
              <a:t>При гипофункции: повышение </a:t>
            </a:r>
            <a:r>
              <a:rPr lang="ru-RU" sz="2800" dirty="0" smtClean="0"/>
              <a:t>содержание глюкозы в </a:t>
            </a:r>
            <a:r>
              <a:rPr lang="ru-RU" sz="2800" dirty="0"/>
              <a:t>крови </a:t>
            </a:r>
            <a:r>
              <a:rPr lang="ru-RU" sz="2800" dirty="0">
                <a:solidFill>
                  <a:srgbClr val="990000"/>
                </a:solidFill>
              </a:rPr>
              <a:t>(гипергликемия),</a:t>
            </a:r>
            <a:r>
              <a:rPr lang="ru-RU" sz="2800" dirty="0"/>
              <a:t> жажда, выделение </a:t>
            </a:r>
            <a:r>
              <a:rPr lang="ru-RU" sz="2800" dirty="0" smtClean="0"/>
              <a:t>глюкозы </a:t>
            </a:r>
            <a:r>
              <a:rPr lang="ru-RU" sz="2800" dirty="0" smtClean="0">
                <a:solidFill>
                  <a:srgbClr val="990000"/>
                </a:solidFill>
              </a:rPr>
              <a:t>(</a:t>
            </a:r>
            <a:r>
              <a:rPr lang="ru-RU" sz="2800" dirty="0" err="1">
                <a:solidFill>
                  <a:srgbClr val="990000"/>
                </a:solidFill>
              </a:rPr>
              <a:t>глюкозурия</a:t>
            </a:r>
            <a:r>
              <a:rPr lang="ru-RU" sz="2800" dirty="0">
                <a:solidFill>
                  <a:srgbClr val="990000"/>
                </a:solidFill>
              </a:rPr>
              <a:t>)</a:t>
            </a:r>
            <a:r>
              <a:rPr lang="ru-RU" sz="2800" dirty="0"/>
              <a:t> и белка </a:t>
            </a:r>
            <a:r>
              <a:rPr lang="ru-RU" sz="2800" dirty="0">
                <a:solidFill>
                  <a:srgbClr val="990000"/>
                </a:solidFill>
              </a:rPr>
              <a:t>(альбуминурия)</a:t>
            </a:r>
            <a:r>
              <a:rPr lang="ru-RU" sz="2800" dirty="0"/>
              <a:t> с мочой - это </a:t>
            </a:r>
            <a:r>
              <a:rPr lang="ru-RU" sz="2800" dirty="0" smtClean="0"/>
              <a:t>признаки </a:t>
            </a:r>
            <a:r>
              <a:rPr lang="ru-RU" sz="2800" dirty="0"/>
              <a:t>«сахарного» диабета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ransition spd="slow">
    <p:checker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79EFB-BD03-4ADE-8218-FB328C2C146C}" type="slidenum">
              <a:rPr lang="ru-RU"/>
              <a:pPr/>
              <a:t>24</a:t>
            </a:fld>
            <a:endParaRPr lang="ru-RU"/>
          </a:p>
        </p:txBody>
      </p:sp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388636" y="1042656"/>
            <a:ext cx="8530282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solidFill>
                  <a:srgbClr val="FF3300"/>
                </a:solidFill>
              </a:rPr>
              <a:t>Глюкагон</a:t>
            </a:r>
            <a:r>
              <a:rPr lang="ru-RU" sz="3200" dirty="0"/>
              <a:t> – образ. в </a:t>
            </a:r>
            <a:r>
              <a:rPr lang="el-GR" sz="3200" dirty="0" smtClean="0"/>
              <a:t>α</a:t>
            </a:r>
            <a:r>
              <a:rPr lang="ru-RU" sz="3200" dirty="0" smtClean="0"/>
              <a:t>-клетках </a:t>
            </a:r>
            <a:r>
              <a:rPr lang="ru-RU" sz="3200" dirty="0"/>
              <a:t>островков </a:t>
            </a:r>
            <a:r>
              <a:rPr lang="ru-RU" sz="3200" dirty="0" err="1" smtClean="0"/>
              <a:t>Лангерганса</a:t>
            </a:r>
            <a:r>
              <a:rPr lang="ru-RU" sz="3200" dirty="0"/>
              <a:t>. Полипептид из 29 </a:t>
            </a:r>
            <a:r>
              <a:rPr lang="ru-RU" sz="3200" dirty="0" err="1"/>
              <a:t>амк</a:t>
            </a:r>
            <a:r>
              <a:rPr lang="ru-RU" sz="3200" dirty="0"/>
              <a:t>-т.</a:t>
            </a:r>
          </a:p>
          <a:p>
            <a:pPr algn="just"/>
            <a:r>
              <a:rPr lang="ru-RU" sz="3200" dirty="0"/>
              <a:t>Функции: активирует </a:t>
            </a:r>
            <a:r>
              <a:rPr lang="ru-RU" sz="3200" dirty="0" err="1"/>
              <a:t>фосфорилазу</a:t>
            </a:r>
            <a:r>
              <a:rPr lang="ru-RU" sz="3200" dirty="0"/>
              <a:t>, повышая </a:t>
            </a:r>
            <a:r>
              <a:rPr lang="ru-RU" sz="3200" dirty="0" smtClean="0"/>
              <a:t>содержание </a:t>
            </a:r>
            <a:r>
              <a:rPr lang="ru-RU" sz="3200" dirty="0"/>
              <a:t>глюкозы в крови при распаде гликогена</a:t>
            </a:r>
          </a:p>
          <a:p>
            <a:pPr algn="just"/>
            <a:r>
              <a:rPr lang="ru-RU" sz="3200" dirty="0">
                <a:solidFill>
                  <a:srgbClr val="FF3300"/>
                </a:solidFill>
              </a:rPr>
              <a:t>Липокаин</a:t>
            </a:r>
            <a:r>
              <a:rPr lang="ru-RU" sz="3200" dirty="0"/>
              <a:t> -образуется в эпителии выводных </a:t>
            </a:r>
            <a:r>
              <a:rPr lang="ru-RU" sz="3200" dirty="0" smtClean="0"/>
              <a:t>протоков </a:t>
            </a:r>
            <a:r>
              <a:rPr lang="ru-RU" sz="3200" dirty="0"/>
              <a:t>железы, полипептид.</a:t>
            </a:r>
          </a:p>
          <a:p>
            <a:pPr algn="just"/>
            <a:r>
              <a:rPr lang="ru-RU" sz="3200" dirty="0"/>
              <a:t>Функции: </a:t>
            </a:r>
            <a:r>
              <a:rPr lang="ru-RU" sz="3200" dirty="0" err="1"/>
              <a:t>стим</a:t>
            </a:r>
            <a:r>
              <a:rPr lang="ru-RU" sz="3200" dirty="0"/>
              <a:t>. окисление жиров, </a:t>
            </a:r>
            <a:r>
              <a:rPr lang="ru-RU" sz="3200" dirty="0" smtClean="0"/>
              <a:t>предупреждая жировое </a:t>
            </a:r>
            <a:r>
              <a:rPr lang="ru-RU" sz="3200" dirty="0"/>
              <a:t>перерождение печени.</a:t>
            </a:r>
          </a:p>
        </p:txBody>
      </p:sp>
    </p:spTree>
  </p:cSld>
  <p:clrMapOvr>
    <a:masterClrMapping/>
  </p:clrMapOvr>
  <p:transition spd="slow">
    <p:checker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6180-4DF6-4324-911D-DC7C283C1DD2}" type="slidenum">
              <a:rPr lang="ru-RU"/>
              <a:pPr/>
              <a:t>25</a:t>
            </a:fld>
            <a:endParaRPr lang="ru-RU"/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218364" y="297375"/>
            <a:ext cx="8734567" cy="5386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FF3300"/>
                </a:solidFill>
              </a:rPr>
              <a:t>                       Половые гормоны</a:t>
            </a:r>
          </a:p>
          <a:p>
            <a:r>
              <a:rPr lang="ru-RU" sz="2800" dirty="0" smtClean="0"/>
              <a:t>Все </a:t>
            </a:r>
            <a:r>
              <a:rPr lang="ru-RU" sz="2800" dirty="0"/>
              <a:t>они -  высокомолекулярные циклические </a:t>
            </a:r>
            <a:r>
              <a:rPr lang="ru-RU" sz="2800" dirty="0" smtClean="0"/>
              <a:t>спирты (</a:t>
            </a:r>
            <a:r>
              <a:rPr lang="ru-RU" sz="2800" dirty="0"/>
              <a:t>стерины). </a:t>
            </a:r>
          </a:p>
          <a:p>
            <a:r>
              <a:rPr lang="ru-RU" sz="2800" i="1" dirty="0">
                <a:solidFill>
                  <a:srgbClr val="0000FF"/>
                </a:solidFill>
              </a:rPr>
              <a:t>Мужские 				Женские</a:t>
            </a:r>
            <a:endParaRPr lang="ru-RU" sz="2800" dirty="0"/>
          </a:p>
          <a:p>
            <a:r>
              <a:rPr lang="ru-RU" sz="2800" dirty="0"/>
              <a:t>Тестостерон			Эстрон (фолликулин)</a:t>
            </a:r>
          </a:p>
          <a:p>
            <a:r>
              <a:rPr lang="ru-RU" sz="2800" dirty="0" err="1"/>
              <a:t>Андростерон</a:t>
            </a:r>
            <a:r>
              <a:rPr lang="ru-RU" sz="2800" dirty="0"/>
              <a:t>			</a:t>
            </a:r>
            <a:r>
              <a:rPr lang="ru-RU" sz="2800" dirty="0" err="1"/>
              <a:t>Эстрадиол</a:t>
            </a:r>
            <a:r>
              <a:rPr lang="ru-RU" sz="2800" dirty="0"/>
              <a:t> </a:t>
            </a:r>
          </a:p>
          <a:p>
            <a:r>
              <a:rPr lang="ru-RU" sz="2800" dirty="0"/>
              <a:t>					Прогестерон</a:t>
            </a:r>
          </a:p>
          <a:p>
            <a:r>
              <a:rPr lang="ru-RU" sz="2800" dirty="0"/>
              <a:t>Стимулируют рост и развитие организма, появление</a:t>
            </a:r>
          </a:p>
          <a:p>
            <a:r>
              <a:rPr lang="ru-RU" sz="2800" dirty="0"/>
              <a:t>вторичных половых признаков, половое влечение.</a:t>
            </a:r>
          </a:p>
          <a:p>
            <a:r>
              <a:rPr lang="ru-RU" sz="2800" i="1" dirty="0">
                <a:solidFill>
                  <a:srgbClr val="0000FF"/>
                </a:solidFill>
              </a:rPr>
              <a:t>Мужские</a:t>
            </a:r>
            <a:r>
              <a:rPr lang="ru-RU" sz="2800" dirty="0"/>
              <a:t> - стимулируют образование </a:t>
            </a:r>
            <a:r>
              <a:rPr lang="ru-RU" sz="2800" dirty="0" smtClean="0"/>
              <a:t>сперматозоидов</a:t>
            </a:r>
            <a:r>
              <a:rPr lang="ru-RU" sz="2800" dirty="0"/>
              <a:t>.</a:t>
            </a:r>
          </a:p>
          <a:p>
            <a:r>
              <a:rPr lang="ru-RU" sz="2800" i="1" dirty="0">
                <a:solidFill>
                  <a:srgbClr val="0000FF"/>
                </a:solidFill>
              </a:rPr>
              <a:t>Женские</a:t>
            </a:r>
            <a:r>
              <a:rPr lang="ru-RU" sz="2800" dirty="0"/>
              <a:t> - появление половых циклов, овуляцию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ransition spd="slow">
    <p:checker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9B4-0CC0-47BA-8912-9F4F2D1D3BC4}" type="slidenum">
              <a:rPr lang="ru-RU"/>
              <a:pPr/>
              <a:t>26</a:t>
            </a:fld>
            <a:endParaRPr lang="ru-RU"/>
          </a:p>
        </p:txBody>
      </p:sp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381001" y="276225"/>
            <a:ext cx="8462748" cy="612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FF3300"/>
                </a:solidFill>
              </a:rPr>
              <a:t>Прогестерон </a:t>
            </a:r>
            <a:r>
              <a:rPr lang="ru-RU" sz="2800" dirty="0" smtClean="0"/>
              <a:t>образуется в желтом теле, тормозит овуляцию, </a:t>
            </a:r>
            <a:r>
              <a:rPr lang="ru-RU" sz="2800" dirty="0" err="1" smtClean="0"/>
              <a:t>стим</a:t>
            </a:r>
            <a:r>
              <a:rPr lang="ru-RU" sz="2800" dirty="0" smtClean="0"/>
              <a:t>. образованию плаценты, развитие </a:t>
            </a:r>
          </a:p>
          <a:p>
            <a:pPr algn="just"/>
            <a:r>
              <a:rPr lang="ru-RU" sz="2800" dirty="0" smtClean="0"/>
              <a:t>молочных желез.</a:t>
            </a:r>
            <a:endParaRPr lang="ru-RU" sz="3600" dirty="0" smtClean="0">
              <a:solidFill>
                <a:srgbClr val="FF3300"/>
              </a:solidFill>
            </a:endParaRPr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smtClean="0"/>
              <a:t>При </a:t>
            </a:r>
            <a:r>
              <a:rPr lang="ru-RU" sz="2800" dirty="0"/>
              <a:t>кастрации-снижается уровень окислительных </a:t>
            </a:r>
            <a:r>
              <a:rPr lang="ru-RU" sz="2800" dirty="0" smtClean="0"/>
              <a:t>процессов</a:t>
            </a:r>
            <a:r>
              <a:rPr lang="ru-RU" sz="2800" dirty="0"/>
              <a:t>, двигательная активность, замедляется</a:t>
            </a:r>
          </a:p>
          <a:p>
            <a:pPr algn="just"/>
            <a:r>
              <a:rPr lang="ru-RU" sz="2800" dirty="0"/>
              <a:t>рост и развитие, усиливается отложение жиров.</a:t>
            </a:r>
          </a:p>
          <a:p>
            <a:pPr algn="just"/>
            <a:r>
              <a:rPr lang="ru-RU" sz="2800" dirty="0"/>
              <a:t>Синтетический </a:t>
            </a:r>
            <a:r>
              <a:rPr lang="ru-RU" sz="2800" dirty="0" err="1"/>
              <a:t>метилтестостерон</a:t>
            </a:r>
            <a:r>
              <a:rPr lang="ru-RU" sz="2800" dirty="0"/>
              <a:t> активнее </a:t>
            </a:r>
            <a:r>
              <a:rPr lang="ru-RU" sz="2800" dirty="0" smtClean="0"/>
              <a:t>природного</a:t>
            </a:r>
            <a:r>
              <a:rPr lang="ru-RU" sz="2800" dirty="0"/>
              <a:t>, применяется при снижении половой </a:t>
            </a:r>
            <a:r>
              <a:rPr lang="ru-RU" sz="2800" dirty="0" smtClean="0"/>
              <a:t>активности</a:t>
            </a:r>
            <a:r>
              <a:rPr lang="ru-RU" sz="2800" dirty="0"/>
              <a:t>.</a:t>
            </a:r>
          </a:p>
          <a:p>
            <a:pPr algn="just"/>
            <a:r>
              <a:rPr lang="ru-RU" sz="2800" dirty="0"/>
              <a:t>Сыворотка жеребых кобыл (СЖК) – </a:t>
            </a:r>
            <a:r>
              <a:rPr lang="ru-RU" sz="2800" dirty="0" smtClean="0"/>
              <a:t>содержит женские </a:t>
            </a:r>
            <a:r>
              <a:rPr lang="ru-RU" sz="2800" dirty="0"/>
              <a:t>половые гормоны  и применяется </a:t>
            </a:r>
            <a:r>
              <a:rPr lang="ru-RU" sz="2800" dirty="0" smtClean="0"/>
              <a:t>в </a:t>
            </a:r>
            <a:r>
              <a:rPr lang="ru-RU" sz="2800" dirty="0"/>
              <a:t>овцеводстве для стимуляции многоплодия</a:t>
            </a:r>
          </a:p>
          <a:p>
            <a:endParaRPr lang="ru-RU" sz="2800" dirty="0"/>
          </a:p>
        </p:txBody>
      </p:sp>
    </p:spTree>
  </p:cSld>
  <p:clrMapOvr>
    <a:masterClrMapping/>
  </p:clrMapOvr>
  <p:transition spd="slow">
    <p:checker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B047B-CD32-4161-95EF-635C33A5C153}" type="slidenum">
              <a:rPr lang="ru-RU"/>
              <a:pPr/>
              <a:t>27</a:t>
            </a:fld>
            <a:endParaRPr lang="ru-RU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8255" y="272505"/>
            <a:ext cx="7772400" cy="849587"/>
          </a:xfrm>
        </p:spPr>
        <p:txBody>
          <a:bodyPr/>
          <a:lstStyle/>
          <a:p>
            <a:r>
              <a:rPr lang="ru-RU" sz="3600" b="1">
                <a:solidFill>
                  <a:srgbClr val="FF3300"/>
                </a:solidFill>
              </a:rPr>
              <a:t>Мужские половые гормоны.</a:t>
            </a:r>
          </a:p>
        </p:txBody>
      </p:sp>
      <p:grpSp>
        <p:nvGrpSpPr>
          <p:cNvPr id="6268" name="Group 124"/>
          <p:cNvGrpSpPr>
            <a:grpSpLocks/>
          </p:cNvGrpSpPr>
          <p:nvPr/>
        </p:nvGrpSpPr>
        <p:grpSpPr bwMode="auto">
          <a:xfrm>
            <a:off x="330200" y="1357313"/>
            <a:ext cx="8485188" cy="5305425"/>
            <a:chOff x="208" y="855"/>
            <a:chExt cx="5345" cy="3342"/>
          </a:xfrm>
        </p:grpSpPr>
        <p:sp>
          <p:nvSpPr>
            <p:cNvPr id="6147" name="AutoShape 3"/>
            <p:cNvSpPr>
              <a:spLocks noChangeArrowheads="1"/>
            </p:cNvSpPr>
            <p:nvPr/>
          </p:nvSpPr>
          <p:spPr bwMode="auto">
            <a:xfrm rot="1800000">
              <a:off x="652" y="1577"/>
              <a:ext cx="584" cy="505"/>
            </a:xfrm>
            <a:prstGeom prst="hexagon">
              <a:avLst>
                <a:gd name="adj" fmla="val 28911"/>
                <a:gd name="vf" fmla="val 115470"/>
              </a:avLst>
            </a:prstGeom>
            <a:gradFill rotWithShape="0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48" name="AutoShape 4"/>
            <p:cNvSpPr>
              <a:spLocks noChangeArrowheads="1"/>
            </p:cNvSpPr>
            <p:nvPr/>
          </p:nvSpPr>
          <p:spPr bwMode="auto">
            <a:xfrm rot="1800000">
              <a:off x="1160" y="1577"/>
              <a:ext cx="584" cy="505"/>
            </a:xfrm>
            <a:prstGeom prst="hexagon">
              <a:avLst>
                <a:gd name="adj" fmla="val 28911"/>
                <a:gd name="vf" fmla="val 115470"/>
              </a:avLst>
            </a:prstGeom>
            <a:gradFill rotWithShape="0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49" name="AutoShape 5"/>
            <p:cNvSpPr>
              <a:spLocks noChangeArrowheads="1"/>
            </p:cNvSpPr>
            <p:nvPr/>
          </p:nvSpPr>
          <p:spPr bwMode="auto">
            <a:xfrm rot="1800000">
              <a:off x="1421" y="1141"/>
              <a:ext cx="583" cy="505"/>
            </a:xfrm>
            <a:prstGeom prst="hexagon">
              <a:avLst>
                <a:gd name="adj" fmla="val 28861"/>
                <a:gd name="vf" fmla="val 115470"/>
              </a:avLst>
            </a:prstGeom>
            <a:gradFill rotWithShape="0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0" name="Freeform 6"/>
            <p:cNvSpPr>
              <a:spLocks/>
            </p:cNvSpPr>
            <p:nvPr/>
          </p:nvSpPr>
          <p:spPr bwMode="auto">
            <a:xfrm rot="10800000">
              <a:off x="1967" y="1244"/>
              <a:ext cx="417" cy="504"/>
            </a:xfrm>
            <a:custGeom>
              <a:avLst/>
              <a:gdLst>
                <a:gd name="T0" fmla="*/ 720 w 1440"/>
                <a:gd name="T1" fmla="*/ 0 h 1680"/>
                <a:gd name="T2" fmla="*/ 0 w 1440"/>
                <a:gd name="T3" fmla="*/ 726 h 1680"/>
                <a:gd name="T4" fmla="*/ 0 w 1440"/>
                <a:gd name="T5" fmla="*/ 1678 h 1680"/>
                <a:gd name="T6" fmla="*/ 1440 w 1440"/>
                <a:gd name="T7" fmla="*/ 1680 h 1680"/>
                <a:gd name="T8" fmla="*/ 1440 w 1440"/>
                <a:gd name="T9" fmla="*/ 726 h 1680"/>
                <a:gd name="T10" fmla="*/ 720 w 1440"/>
                <a:gd name="T11" fmla="*/ 0 h 1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40" h="1680">
                  <a:moveTo>
                    <a:pt x="720" y="0"/>
                  </a:moveTo>
                  <a:lnTo>
                    <a:pt x="0" y="726"/>
                  </a:lnTo>
                  <a:lnTo>
                    <a:pt x="0" y="1678"/>
                  </a:lnTo>
                  <a:lnTo>
                    <a:pt x="1440" y="1680"/>
                  </a:lnTo>
                  <a:lnTo>
                    <a:pt x="1440" y="726"/>
                  </a:lnTo>
                  <a:lnTo>
                    <a:pt x="72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317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2" name="Line 38"/>
            <p:cNvSpPr>
              <a:spLocks noChangeShapeType="1"/>
            </p:cNvSpPr>
            <p:nvPr/>
          </p:nvSpPr>
          <p:spPr bwMode="auto">
            <a:xfrm flipH="1">
              <a:off x="544" y="1974"/>
              <a:ext cx="144" cy="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3" name="Line 39"/>
            <p:cNvSpPr>
              <a:spLocks noChangeShapeType="1"/>
            </p:cNvSpPr>
            <p:nvPr/>
          </p:nvSpPr>
          <p:spPr bwMode="auto">
            <a:xfrm flipH="1">
              <a:off x="544" y="1974"/>
              <a:ext cx="144" cy="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4" name="Line 40"/>
            <p:cNvSpPr>
              <a:spLocks noChangeShapeType="1"/>
            </p:cNvSpPr>
            <p:nvPr/>
          </p:nvSpPr>
          <p:spPr bwMode="auto">
            <a:xfrm rot="1749015" flipH="1">
              <a:off x="2398" y="1212"/>
              <a:ext cx="120" cy="6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5" name="Line 41"/>
            <p:cNvSpPr>
              <a:spLocks noChangeShapeType="1"/>
            </p:cNvSpPr>
            <p:nvPr/>
          </p:nvSpPr>
          <p:spPr bwMode="auto">
            <a:xfrm rot="1749015" flipH="1">
              <a:off x="2398" y="1247"/>
              <a:ext cx="120" cy="6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7" name="Text Box 43"/>
            <p:cNvSpPr txBox="1">
              <a:spLocks noChangeArrowheads="1"/>
            </p:cNvSpPr>
            <p:nvPr/>
          </p:nvSpPr>
          <p:spPr bwMode="auto">
            <a:xfrm>
              <a:off x="2484" y="1137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О</a:t>
              </a:r>
            </a:p>
          </p:txBody>
        </p:sp>
        <p:sp>
          <p:nvSpPr>
            <p:cNvPr id="6188" name="Text Box 44"/>
            <p:cNvSpPr txBox="1">
              <a:spLocks noChangeArrowheads="1"/>
            </p:cNvSpPr>
            <p:nvPr/>
          </p:nvSpPr>
          <p:spPr bwMode="auto">
            <a:xfrm>
              <a:off x="208" y="1971"/>
              <a:ext cx="36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НО</a:t>
              </a:r>
            </a:p>
          </p:txBody>
        </p:sp>
        <p:sp>
          <p:nvSpPr>
            <p:cNvPr id="6189" name="Line 45"/>
            <p:cNvSpPr>
              <a:spLocks noChangeShapeType="1"/>
            </p:cNvSpPr>
            <p:nvPr/>
          </p:nvSpPr>
          <p:spPr bwMode="auto">
            <a:xfrm flipV="1">
              <a:off x="1198" y="1500"/>
              <a:ext cx="0" cy="1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90" name="Line 46"/>
            <p:cNvSpPr>
              <a:spLocks noChangeShapeType="1"/>
            </p:cNvSpPr>
            <p:nvPr/>
          </p:nvSpPr>
          <p:spPr bwMode="auto">
            <a:xfrm flipV="1">
              <a:off x="1966" y="1056"/>
              <a:ext cx="0" cy="1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91" name="Text Box 47"/>
            <p:cNvSpPr txBox="1">
              <a:spLocks noChangeArrowheads="1"/>
            </p:cNvSpPr>
            <p:nvPr/>
          </p:nvSpPr>
          <p:spPr bwMode="auto">
            <a:xfrm>
              <a:off x="1092" y="1287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СН</a:t>
              </a:r>
              <a:r>
                <a:rPr lang="ru-RU" sz="2000" baseline="-25000"/>
                <a:t>3</a:t>
              </a:r>
              <a:endParaRPr lang="ru-RU" sz="2000"/>
            </a:p>
          </p:txBody>
        </p:sp>
        <p:sp>
          <p:nvSpPr>
            <p:cNvPr id="6192" name="Text Box 48"/>
            <p:cNvSpPr txBox="1">
              <a:spLocks noChangeArrowheads="1"/>
            </p:cNvSpPr>
            <p:nvPr/>
          </p:nvSpPr>
          <p:spPr bwMode="auto">
            <a:xfrm>
              <a:off x="1848" y="855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СН</a:t>
              </a:r>
              <a:r>
                <a:rPr lang="ru-RU" sz="2000" baseline="-25000"/>
                <a:t>3</a:t>
              </a:r>
              <a:endParaRPr lang="ru-RU" sz="2000"/>
            </a:p>
          </p:txBody>
        </p:sp>
        <p:sp>
          <p:nvSpPr>
            <p:cNvPr id="6203" name="Text Box 59"/>
            <p:cNvSpPr txBox="1">
              <a:spLocks noChangeArrowheads="1"/>
            </p:cNvSpPr>
            <p:nvPr/>
          </p:nvSpPr>
          <p:spPr bwMode="auto">
            <a:xfrm>
              <a:off x="5313" y="1149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О</a:t>
              </a:r>
            </a:p>
          </p:txBody>
        </p:sp>
        <p:sp>
          <p:nvSpPr>
            <p:cNvPr id="6156" name="AutoShape 12"/>
            <p:cNvSpPr>
              <a:spLocks noChangeArrowheads="1"/>
            </p:cNvSpPr>
            <p:nvPr/>
          </p:nvSpPr>
          <p:spPr bwMode="auto">
            <a:xfrm rot="1800000">
              <a:off x="3484" y="1589"/>
              <a:ext cx="584" cy="505"/>
            </a:xfrm>
            <a:prstGeom prst="hexagon">
              <a:avLst>
                <a:gd name="adj" fmla="val 28911"/>
                <a:gd name="vf" fmla="val 115470"/>
              </a:avLst>
            </a:prstGeom>
            <a:gradFill rotWithShape="0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7" name="AutoShape 13"/>
            <p:cNvSpPr>
              <a:spLocks noChangeArrowheads="1"/>
            </p:cNvSpPr>
            <p:nvPr/>
          </p:nvSpPr>
          <p:spPr bwMode="auto">
            <a:xfrm rot="1800000">
              <a:off x="3992" y="1589"/>
              <a:ext cx="584" cy="505"/>
            </a:xfrm>
            <a:prstGeom prst="hexagon">
              <a:avLst>
                <a:gd name="adj" fmla="val 28911"/>
                <a:gd name="vf" fmla="val 115470"/>
              </a:avLst>
            </a:prstGeom>
            <a:gradFill rotWithShape="0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8" name="AutoShape 14"/>
            <p:cNvSpPr>
              <a:spLocks noChangeArrowheads="1"/>
            </p:cNvSpPr>
            <p:nvPr/>
          </p:nvSpPr>
          <p:spPr bwMode="auto">
            <a:xfrm rot="1800000">
              <a:off x="4253" y="1153"/>
              <a:ext cx="583" cy="505"/>
            </a:xfrm>
            <a:prstGeom prst="hexagon">
              <a:avLst>
                <a:gd name="adj" fmla="val 28861"/>
                <a:gd name="vf" fmla="val 115470"/>
              </a:avLst>
            </a:prstGeom>
            <a:gradFill rotWithShape="0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9" name="Freeform 15"/>
            <p:cNvSpPr>
              <a:spLocks/>
            </p:cNvSpPr>
            <p:nvPr/>
          </p:nvSpPr>
          <p:spPr bwMode="auto">
            <a:xfrm rot="10800000">
              <a:off x="4799" y="1256"/>
              <a:ext cx="417" cy="504"/>
            </a:xfrm>
            <a:custGeom>
              <a:avLst/>
              <a:gdLst>
                <a:gd name="T0" fmla="*/ 720 w 1440"/>
                <a:gd name="T1" fmla="*/ 0 h 1680"/>
                <a:gd name="T2" fmla="*/ 0 w 1440"/>
                <a:gd name="T3" fmla="*/ 726 h 1680"/>
                <a:gd name="T4" fmla="*/ 0 w 1440"/>
                <a:gd name="T5" fmla="*/ 1678 h 1680"/>
                <a:gd name="T6" fmla="*/ 1440 w 1440"/>
                <a:gd name="T7" fmla="*/ 1680 h 1680"/>
                <a:gd name="T8" fmla="*/ 1440 w 1440"/>
                <a:gd name="T9" fmla="*/ 726 h 1680"/>
                <a:gd name="T10" fmla="*/ 720 w 1440"/>
                <a:gd name="T11" fmla="*/ 0 h 1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40" h="1680">
                  <a:moveTo>
                    <a:pt x="720" y="0"/>
                  </a:moveTo>
                  <a:lnTo>
                    <a:pt x="0" y="726"/>
                  </a:lnTo>
                  <a:lnTo>
                    <a:pt x="0" y="1678"/>
                  </a:lnTo>
                  <a:lnTo>
                    <a:pt x="1440" y="1680"/>
                  </a:lnTo>
                  <a:lnTo>
                    <a:pt x="1440" y="726"/>
                  </a:lnTo>
                  <a:lnTo>
                    <a:pt x="72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317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98" name="Line 54"/>
            <p:cNvSpPr>
              <a:spLocks noChangeShapeType="1"/>
            </p:cNvSpPr>
            <p:nvPr/>
          </p:nvSpPr>
          <p:spPr bwMode="auto">
            <a:xfrm flipH="1">
              <a:off x="3392" y="1974"/>
              <a:ext cx="144" cy="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99" name="Line 55"/>
            <p:cNvSpPr>
              <a:spLocks noChangeShapeType="1"/>
            </p:cNvSpPr>
            <p:nvPr/>
          </p:nvSpPr>
          <p:spPr bwMode="auto">
            <a:xfrm flipH="1">
              <a:off x="3392" y="1974"/>
              <a:ext cx="144" cy="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01" name="Line 57"/>
            <p:cNvSpPr>
              <a:spLocks noChangeShapeType="1"/>
            </p:cNvSpPr>
            <p:nvPr/>
          </p:nvSpPr>
          <p:spPr bwMode="auto">
            <a:xfrm rot="1749015" flipH="1">
              <a:off x="5234" y="1224"/>
              <a:ext cx="120" cy="6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02" name="Line 58"/>
            <p:cNvSpPr>
              <a:spLocks noChangeShapeType="1"/>
            </p:cNvSpPr>
            <p:nvPr/>
          </p:nvSpPr>
          <p:spPr bwMode="auto">
            <a:xfrm rot="1749015" flipH="1">
              <a:off x="5234" y="1259"/>
              <a:ext cx="120" cy="6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04" name="Text Box 60"/>
            <p:cNvSpPr txBox="1">
              <a:spLocks noChangeArrowheads="1"/>
            </p:cNvSpPr>
            <p:nvPr/>
          </p:nvSpPr>
          <p:spPr bwMode="auto">
            <a:xfrm>
              <a:off x="3056" y="1971"/>
              <a:ext cx="36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НО</a:t>
              </a:r>
            </a:p>
          </p:txBody>
        </p:sp>
        <p:sp>
          <p:nvSpPr>
            <p:cNvPr id="6205" name="Line 61"/>
            <p:cNvSpPr>
              <a:spLocks noChangeShapeType="1"/>
            </p:cNvSpPr>
            <p:nvPr/>
          </p:nvSpPr>
          <p:spPr bwMode="auto">
            <a:xfrm flipV="1">
              <a:off x="4022" y="1500"/>
              <a:ext cx="0" cy="1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06" name="Line 62"/>
            <p:cNvSpPr>
              <a:spLocks noChangeShapeType="1"/>
            </p:cNvSpPr>
            <p:nvPr/>
          </p:nvSpPr>
          <p:spPr bwMode="auto">
            <a:xfrm flipV="1">
              <a:off x="4802" y="1068"/>
              <a:ext cx="0" cy="1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07" name="Text Box 63"/>
            <p:cNvSpPr txBox="1">
              <a:spLocks noChangeArrowheads="1"/>
            </p:cNvSpPr>
            <p:nvPr/>
          </p:nvSpPr>
          <p:spPr bwMode="auto">
            <a:xfrm>
              <a:off x="3904" y="1287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СН</a:t>
              </a:r>
              <a:r>
                <a:rPr lang="ru-RU" sz="2000" baseline="-25000"/>
                <a:t>3</a:t>
              </a:r>
              <a:endParaRPr lang="ru-RU" sz="2000"/>
            </a:p>
          </p:txBody>
        </p:sp>
        <p:sp>
          <p:nvSpPr>
            <p:cNvPr id="6208" name="Text Box 64"/>
            <p:cNvSpPr txBox="1">
              <a:spLocks noChangeArrowheads="1"/>
            </p:cNvSpPr>
            <p:nvPr/>
          </p:nvSpPr>
          <p:spPr bwMode="auto">
            <a:xfrm>
              <a:off x="4684" y="855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СН</a:t>
              </a:r>
              <a:r>
                <a:rPr lang="ru-RU" sz="2000" baseline="-25000"/>
                <a:t>3</a:t>
              </a:r>
              <a:endParaRPr lang="ru-RU" sz="2000"/>
            </a:p>
          </p:txBody>
        </p:sp>
        <p:sp>
          <p:nvSpPr>
            <p:cNvPr id="6210" name="Text Box 66"/>
            <p:cNvSpPr txBox="1">
              <a:spLocks noChangeArrowheads="1"/>
            </p:cNvSpPr>
            <p:nvPr/>
          </p:nvSpPr>
          <p:spPr bwMode="auto">
            <a:xfrm>
              <a:off x="391" y="2165"/>
              <a:ext cx="143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/>
                <a:t>Андростерон</a:t>
              </a:r>
              <a:endParaRPr lang="ru-RU" sz="2800">
                <a:solidFill>
                  <a:srgbClr val="FF3300"/>
                </a:solidFill>
              </a:endParaRPr>
            </a:p>
          </p:txBody>
        </p:sp>
        <p:sp>
          <p:nvSpPr>
            <p:cNvPr id="6211" name="Text Box 67"/>
            <p:cNvSpPr txBox="1">
              <a:spLocks noChangeArrowheads="1"/>
            </p:cNvSpPr>
            <p:nvPr/>
          </p:nvSpPr>
          <p:spPr bwMode="auto">
            <a:xfrm>
              <a:off x="3154" y="2165"/>
              <a:ext cx="221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/>
                <a:t>Дегидроандростерон</a:t>
              </a:r>
              <a:endParaRPr lang="ru-RU" sz="2800">
                <a:solidFill>
                  <a:srgbClr val="FF3300"/>
                </a:solidFill>
              </a:endParaRPr>
            </a:p>
          </p:txBody>
        </p:sp>
        <p:sp>
          <p:nvSpPr>
            <p:cNvPr id="6217" name="AutoShape 73"/>
            <p:cNvSpPr>
              <a:spLocks noChangeArrowheads="1"/>
            </p:cNvSpPr>
            <p:nvPr/>
          </p:nvSpPr>
          <p:spPr bwMode="auto">
            <a:xfrm rot="1800000">
              <a:off x="578" y="3281"/>
              <a:ext cx="584" cy="505"/>
            </a:xfrm>
            <a:prstGeom prst="hexagon">
              <a:avLst>
                <a:gd name="adj" fmla="val 28911"/>
                <a:gd name="vf" fmla="val 115470"/>
              </a:avLst>
            </a:prstGeom>
            <a:gradFill rotWithShape="0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18" name="AutoShape 74"/>
            <p:cNvSpPr>
              <a:spLocks noChangeArrowheads="1"/>
            </p:cNvSpPr>
            <p:nvPr/>
          </p:nvSpPr>
          <p:spPr bwMode="auto">
            <a:xfrm rot="1800000">
              <a:off x="1086" y="3281"/>
              <a:ext cx="584" cy="505"/>
            </a:xfrm>
            <a:prstGeom prst="hexagon">
              <a:avLst>
                <a:gd name="adj" fmla="val 28911"/>
                <a:gd name="vf" fmla="val 115470"/>
              </a:avLst>
            </a:prstGeom>
            <a:gradFill rotWithShape="0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19" name="AutoShape 75"/>
            <p:cNvSpPr>
              <a:spLocks noChangeArrowheads="1"/>
            </p:cNvSpPr>
            <p:nvPr/>
          </p:nvSpPr>
          <p:spPr bwMode="auto">
            <a:xfrm rot="1800000">
              <a:off x="1347" y="2845"/>
              <a:ext cx="583" cy="505"/>
            </a:xfrm>
            <a:prstGeom prst="hexagon">
              <a:avLst>
                <a:gd name="adj" fmla="val 28861"/>
                <a:gd name="vf" fmla="val 115470"/>
              </a:avLst>
            </a:prstGeom>
            <a:gradFill rotWithShape="0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20" name="Freeform 76"/>
            <p:cNvSpPr>
              <a:spLocks/>
            </p:cNvSpPr>
            <p:nvPr/>
          </p:nvSpPr>
          <p:spPr bwMode="auto">
            <a:xfrm rot="10800000">
              <a:off x="1893" y="2948"/>
              <a:ext cx="417" cy="504"/>
            </a:xfrm>
            <a:custGeom>
              <a:avLst/>
              <a:gdLst>
                <a:gd name="T0" fmla="*/ 720 w 1440"/>
                <a:gd name="T1" fmla="*/ 0 h 1680"/>
                <a:gd name="T2" fmla="*/ 0 w 1440"/>
                <a:gd name="T3" fmla="*/ 726 h 1680"/>
                <a:gd name="T4" fmla="*/ 0 w 1440"/>
                <a:gd name="T5" fmla="*/ 1678 h 1680"/>
                <a:gd name="T6" fmla="*/ 1440 w 1440"/>
                <a:gd name="T7" fmla="*/ 1680 h 1680"/>
                <a:gd name="T8" fmla="*/ 1440 w 1440"/>
                <a:gd name="T9" fmla="*/ 726 h 1680"/>
                <a:gd name="T10" fmla="*/ 720 w 1440"/>
                <a:gd name="T11" fmla="*/ 0 h 1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40" h="1680">
                  <a:moveTo>
                    <a:pt x="720" y="0"/>
                  </a:moveTo>
                  <a:lnTo>
                    <a:pt x="0" y="726"/>
                  </a:lnTo>
                  <a:lnTo>
                    <a:pt x="0" y="1678"/>
                  </a:lnTo>
                  <a:lnTo>
                    <a:pt x="1440" y="1680"/>
                  </a:lnTo>
                  <a:lnTo>
                    <a:pt x="1440" y="726"/>
                  </a:lnTo>
                  <a:lnTo>
                    <a:pt x="72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317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21" name="Line 77"/>
            <p:cNvSpPr>
              <a:spLocks noChangeShapeType="1"/>
            </p:cNvSpPr>
            <p:nvPr/>
          </p:nvSpPr>
          <p:spPr bwMode="auto">
            <a:xfrm flipV="1">
              <a:off x="864" y="3666"/>
              <a:ext cx="224" cy="1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22" name="Line 78"/>
            <p:cNvSpPr>
              <a:spLocks noChangeShapeType="1"/>
            </p:cNvSpPr>
            <p:nvPr/>
          </p:nvSpPr>
          <p:spPr bwMode="auto">
            <a:xfrm flipH="1">
              <a:off x="468" y="3660"/>
              <a:ext cx="144" cy="7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25" name="Line 81"/>
            <p:cNvSpPr>
              <a:spLocks noChangeShapeType="1"/>
            </p:cNvSpPr>
            <p:nvPr/>
          </p:nvSpPr>
          <p:spPr bwMode="auto">
            <a:xfrm rot="1749015" flipH="1">
              <a:off x="2328" y="2922"/>
              <a:ext cx="120" cy="6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27" name="Text Box 83"/>
            <p:cNvSpPr txBox="1">
              <a:spLocks noChangeArrowheads="1"/>
            </p:cNvSpPr>
            <p:nvPr/>
          </p:nvSpPr>
          <p:spPr bwMode="auto">
            <a:xfrm>
              <a:off x="2426" y="2829"/>
              <a:ext cx="36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>
                  <a:solidFill>
                    <a:schemeClr val="accent2"/>
                  </a:solidFill>
                </a:rPr>
                <a:t>ОН</a:t>
              </a:r>
            </a:p>
          </p:txBody>
        </p:sp>
        <p:sp>
          <p:nvSpPr>
            <p:cNvPr id="6228" name="Text Box 84"/>
            <p:cNvSpPr txBox="1">
              <a:spLocks noChangeArrowheads="1"/>
            </p:cNvSpPr>
            <p:nvPr/>
          </p:nvSpPr>
          <p:spPr bwMode="auto">
            <a:xfrm>
              <a:off x="282" y="3663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>
                  <a:solidFill>
                    <a:schemeClr val="accent2"/>
                  </a:solidFill>
                </a:rPr>
                <a:t>О</a:t>
              </a:r>
            </a:p>
          </p:txBody>
        </p:sp>
        <p:sp>
          <p:nvSpPr>
            <p:cNvPr id="6229" name="Line 85"/>
            <p:cNvSpPr>
              <a:spLocks noChangeShapeType="1"/>
            </p:cNvSpPr>
            <p:nvPr/>
          </p:nvSpPr>
          <p:spPr bwMode="auto">
            <a:xfrm flipV="1">
              <a:off x="1116" y="3192"/>
              <a:ext cx="0" cy="1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30" name="Line 86"/>
            <p:cNvSpPr>
              <a:spLocks noChangeShapeType="1"/>
            </p:cNvSpPr>
            <p:nvPr/>
          </p:nvSpPr>
          <p:spPr bwMode="auto">
            <a:xfrm flipV="1">
              <a:off x="1896" y="2760"/>
              <a:ext cx="0" cy="1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31" name="Text Box 87"/>
            <p:cNvSpPr txBox="1">
              <a:spLocks noChangeArrowheads="1"/>
            </p:cNvSpPr>
            <p:nvPr/>
          </p:nvSpPr>
          <p:spPr bwMode="auto">
            <a:xfrm>
              <a:off x="998" y="2979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СН</a:t>
              </a:r>
              <a:r>
                <a:rPr lang="ru-RU" sz="2000" baseline="-25000"/>
                <a:t>3</a:t>
              </a:r>
              <a:endParaRPr lang="ru-RU" sz="2000"/>
            </a:p>
          </p:txBody>
        </p:sp>
        <p:sp>
          <p:nvSpPr>
            <p:cNvPr id="6232" name="Text Box 88"/>
            <p:cNvSpPr txBox="1">
              <a:spLocks noChangeArrowheads="1"/>
            </p:cNvSpPr>
            <p:nvPr/>
          </p:nvSpPr>
          <p:spPr bwMode="auto">
            <a:xfrm>
              <a:off x="1778" y="2547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СН</a:t>
              </a:r>
              <a:r>
                <a:rPr lang="ru-RU" sz="2000" baseline="-25000"/>
                <a:t>3</a:t>
              </a:r>
              <a:endParaRPr lang="ru-RU" sz="2000"/>
            </a:p>
          </p:txBody>
        </p:sp>
        <p:sp>
          <p:nvSpPr>
            <p:cNvPr id="6235" name="Line 91"/>
            <p:cNvSpPr>
              <a:spLocks noChangeShapeType="1"/>
            </p:cNvSpPr>
            <p:nvPr/>
          </p:nvSpPr>
          <p:spPr bwMode="auto">
            <a:xfrm flipH="1">
              <a:off x="492" y="3702"/>
              <a:ext cx="144" cy="7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46" name="Line 102"/>
            <p:cNvSpPr>
              <a:spLocks noChangeShapeType="1"/>
            </p:cNvSpPr>
            <p:nvPr/>
          </p:nvSpPr>
          <p:spPr bwMode="auto">
            <a:xfrm rot="1749015" flipH="1">
              <a:off x="5016" y="2940"/>
              <a:ext cx="120" cy="6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55" name="Line 111"/>
            <p:cNvSpPr>
              <a:spLocks noChangeShapeType="1"/>
            </p:cNvSpPr>
            <p:nvPr/>
          </p:nvSpPr>
          <p:spPr bwMode="auto">
            <a:xfrm flipV="1">
              <a:off x="4998" y="2787"/>
              <a:ext cx="0" cy="18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40" name="AutoShape 96"/>
            <p:cNvSpPr>
              <a:spLocks noChangeArrowheads="1"/>
            </p:cNvSpPr>
            <p:nvPr/>
          </p:nvSpPr>
          <p:spPr bwMode="auto">
            <a:xfrm rot="1800000">
              <a:off x="3266" y="3299"/>
              <a:ext cx="584" cy="505"/>
            </a:xfrm>
            <a:prstGeom prst="hexagon">
              <a:avLst>
                <a:gd name="adj" fmla="val 28911"/>
                <a:gd name="vf" fmla="val 115470"/>
              </a:avLst>
            </a:prstGeom>
            <a:gradFill rotWithShape="0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41" name="AutoShape 97"/>
            <p:cNvSpPr>
              <a:spLocks noChangeArrowheads="1"/>
            </p:cNvSpPr>
            <p:nvPr/>
          </p:nvSpPr>
          <p:spPr bwMode="auto">
            <a:xfrm rot="1800000">
              <a:off x="3774" y="3299"/>
              <a:ext cx="584" cy="505"/>
            </a:xfrm>
            <a:prstGeom prst="hexagon">
              <a:avLst>
                <a:gd name="adj" fmla="val 28911"/>
                <a:gd name="vf" fmla="val 115470"/>
              </a:avLst>
            </a:prstGeom>
            <a:gradFill rotWithShape="0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42" name="AutoShape 98"/>
            <p:cNvSpPr>
              <a:spLocks noChangeArrowheads="1"/>
            </p:cNvSpPr>
            <p:nvPr/>
          </p:nvSpPr>
          <p:spPr bwMode="auto">
            <a:xfrm rot="1800000">
              <a:off x="4035" y="2863"/>
              <a:ext cx="583" cy="505"/>
            </a:xfrm>
            <a:prstGeom prst="hexagon">
              <a:avLst>
                <a:gd name="adj" fmla="val 28861"/>
                <a:gd name="vf" fmla="val 115470"/>
              </a:avLst>
            </a:prstGeom>
            <a:gradFill rotWithShape="0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43" name="Freeform 99"/>
            <p:cNvSpPr>
              <a:spLocks/>
            </p:cNvSpPr>
            <p:nvPr/>
          </p:nvSpPr>
          <p:spPr bwMode="auto">
            <a:xfrm rot="10800000">
              <a:off x="4581" y="2966"/>
              <a:ext cx="417" cy="504"/>
            </a:xfrm>
            <a:custGeom>
              <a:avLst/>
              <a:gdLst>
                <a:gd name="T0" fmla="*/ 720 w 1440"/>
                <a:gd name="T1" fmla="*/ 0 h 1680"/>
                <a:gd name="T2" fmla="*/ 0 w 1440"/>
                <a:gd name="T3" fmla="*/ 726 h 1680"/>
                <a:gd name="T4" fmla="*/ 0 w 1440"/>
                <a:gd name="T5" fmla="*/ 1678 h 1680"/>
                <a:gd name="T6" fmla="*/ 1440 w 1440"/>
                <a:gd name="T7" fmla="*/ 1680 h 1680"/>
                <a:gd name="T8" fmla="*/ 1440 w 1440"/>
                <a:gd name="T9" fmla="*/ 726 h 1680"/>
                <a:gd name="T10" fmla="*/ 720 w 1440"/>
                <a:gd name="T11" fmla="*/ 0 h 1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40" h="1680">
                  <a:moveTo>
                    <a:pt x="720" y="0"/>
                  </a:moveTo>
                  <a:lnTo>
                    <a:pt x="0" y="726"/>
                  </a:lnTo>
                  <a:lnTo>
                    <a:pt x="0" y="1678"/>
                  </a:lnTo>
                  <a:lnTo>
                    <a:pt x="1440" y="1680"/>
                  </a:lnTo>
                  <a:lnTo>
                    <a:pt x="1440" y="726"/>
                  </a:lnTo>
                  <a:lnTo>
                    <a:pt x="72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317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44" name="Line 100"/>
            <p:cNvSpPr>
              <a:spLocks noChangeShapeType="1"/>
            </p:cNvSpPr>
            <p:nvPr/>
          </p:nvSpPr>
          <p:spPr bwMode="auto">
            <a:xfrm flipV="1">
              <a:off x="3552" y="3684"/>
              <a:ext cx="224" cy="1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45" name="Line 101"/>
            <p:cNvSpPr>
              <a:spLocks noChangeShapeType="1"/>
            </p:cNvSpPr>
            <p:nvPr/>
          </p:nvSpPr>
          <p:spPr bwMode="auto">
            <a:xfrm flipH="1">
              <a:off x="3156" y="3678"/>
              <a:ext cx="144" cy="7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47" name="Text Box 103"/>
            <p:cNvSpPr txBox="1">
              <a:spLocks noChangeArrowheads="1"/>
            </p:cNvSpPr>
            <p:nvPr/>
          </p:nvSpPr>
          <p:spPr bwMode="auto">
            <a:xfrm>
              <a:off x="5114" y="2847"/>
              <a:ext cx="36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>
                  <a:solidFill>
                    <a:schemeClr val="accent2"/>
                  </a:solidFill>
                </a:rPr>
                <a:t>ОН</a:t>
              </a:r>
            </a:p>
          </p:txBody>
        </p:sp>
        <p:sp>
          <p:nvSpPr>
            <p:cNvPr id="6248" name="Text Box 104"/>
            <p:cNvSpPr txBox="1">
              <a:spLocks noChangeArrowheads="1"/>
            </p:cNvSpPr>
            <p:nvPr/>
          </p:nvSpPr>
          <p:spPr bwMode="auto">
            <a:xfrm>
              <a:off x="2970" y="3681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>
                  <a:solidFill>
                    <a:schemeClr val="accent2"/>
                  </a:solidFill>
                </a:rPr>
                <a:t>О</a:t>
              </a:r>
            </a:p>
          </p:txBody>
        </p:sp>
        <p:sp>
          <p:nvSpPr>
            <p:cNvPr id="6249" name="Line 105"/>
            <p:cNvSpPr>
              <a:spLocks noChangeShapeType="1"/>
            </p:cNvSpPr>
            <p:nvPr/>
          </p:nvSpPr>
          <p:spPr bwMode="auto">
            <a:xfrm flipV="1">
              <a:off x="3804" y="3210"/>
              <a:ext cx="0" cy="1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50" name="Line 106"/>
            <p:cNvSpPr>
              <a:spLocks noChangeShapeType="1"/>
            </p:cNvSpPr>
            <p:nvPr/>
          </p:nvSpPr>
          <p:spPr bwMode="auto">
            <a:xfrm flipV="1">
              <a:off x="4584" y="2778"/>
              <a:ext cx="0" cy="1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51" name="Text Box 107"/>
            <p:cNvSpPr txBox="1">
              <a:spLocks noChangeArrowheads="1"/>
            </p:cNvSpPr>
            <p:nvPr/>
          </p:nvSpPr>
          <p:spPr bwMode="auto">
            <a:xfrm>
              <a:off x="3686" y="2997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СН</a:t>
              </a:r>
              <a:r>
                <a:rPr lang="ru-RU" sz="2000" baseline="-25000"/>
                <a:t>3</a:t>
              </a:r>
              <a:endParaRPr lang="ru-RU" sz="2000"/>
            </a:p>
          </p:txBody>
        </p:sp>
        <p:sp>
          <p:nvSpPr>
            <p:cNvPr id="6252" name="Text Box 108"/>
            <p:cNvSpPr txBox="1">
              <a:spLocks noChangeArrowheads="1"/>
            </p:cNvSpPr>
            <p:nvPr/>
          </p:nvSpPr>
          <p:spPr bwMode="auto">
            <a:xfrm>
              <a:off x="4466" y="2571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/>
                <a:t>СН</a:t>
              </a:r>
              <a:r>
                <a:rPr lang="ru-RU" sz="2000" baseline="-25000"/>
                <a:t>3</a:t>
              </a:r>
              <a:endParaRPr lang="ru-RU" sz="2000"/>
            </a:p>
          </p:txBody>
        </p:sp>
        <p:sp>
          <p:nvSpPr>
            <p:cNvPr id="6253" name="Line 109"/>
            <p:cNvSpPr>
              <a:spLocks noChangeShapeType="1"/>
            </p:cNvSpPr>
            <p:nvPr/>
          </p:nvSpPr>
          <p:spPr bwMode="auto">
            <a:xfrm flipH="1">
              <a:off x="3180" y="3720"/>
              <a:ext cx="144" cy="7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54" name="Text Box 110"/>
            <p:cNvSpPr txBox="1">
              <a:spLocks noChangeArrowheads="1"/>
            </p:cNvSpPr>
            <p:nvPr/>
          </p:nvSpPr>
          <p:spPr bwMode="auto">
            <a:xfrm>
              <a:off x="4874" y="2508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>
                  <a:solidFill>
                    <a:srgbClr val="FF3300"/>
                  </a:solidFill>
                </a:rPr>
                <a:t>СН</a:t>
              </a:r>
              <a:r>
                <a:rPr lang="ru-RU" sz="2800" baseline="-25000">
                  <a:solidFill>
                    <a:srgbClr val="FF3300"/>
                  </a:solidFill>
                </a:rPr>
                <a:t>3</a:t>
              </a:r>
              <a:endParaRPr lang="ru-RU" sz="2000">
                <a:solidFill>
                  <a:schemeClr val="accent2"/>
                </a:solidFill>
              </a:endParaRPr>
            </a:p>
          </p:txBody>
        </p:sp>
        <p:sp>
          <p:nvSpPr>
            <p:cNvPr id="6257" name="Text Box 113"/>
            <p:cNvSpPr txBox="1">
              <a:spLocks noChangeArrowheads="1"/>
            </p:cNvSpPr>
            <p:nvPr/>
          </p:nvSpPr>
          <p:spPr bwMode="auto">
            <a:xfrm>
              <a:off x="3203" y="3870"/>
              <a:ext cx="199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/>
                <a:t>Метилтестостерон</a:t>
              </a:r>
              <a:endParaRPr lang="ru-RU" sz="2800">
                <a:solidFill>
                  <a:srgbClr val="FF3300"/>
                </a:solidFill>
              </a:endParaRPr>
            </a:p>
          </p:txBody>
        </p:sp>
        <p:sp>
          <p:nvSpPr>
            <p:cNvPr id="6258" name="Text Box 114"/>
            <p:cNvSpPr txBox="1">
              <a:spLocks noChangeArrowheads="1"/>
            </p:cNvSpPr>
            <p:nvPr/>
          </p:nvSpPr>
          <p:spPr bwMode="auto">
            <a:xfrm>
              <a:off x="563" y="3870"/>
              <a:ext cx="135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/>
                <a:t>Тестостерон</a:t>
              </a:r>
              <a:endParaRPr lang="ru-RU" sz="2800">
                <a:solidFill>
                  <a:srgbClr val="FF3300"/>
                </a:solidFill>
              </a:endParaRPr>
            </a:p>
          </p:txBody>
        </p:sp>
        <p:sp>
          <p:nvSpPr>
            <p:cNvPr id="6267" name="Line 123"/>
            <p:cNvSpPr>
              <a:spLocks noChangeShapeType="1"/>
            </p:cNvSpPr>
            <p:nvPr/>
          </p:nvSpPr>
          <p:spPr bwMode="auto">
            <a:xfrm>
              <a:off x="4062" y="1968"/>
              <a:ext cx="228" cy="12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spd="slow">
    <p:checker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4413-39A8-42EE-B8A7-2AB9CFEE4BA0}" type="slidenum">
              <a:rPr lang="ru-RU"/>
              <a:pPr/>
              <a:t>28</a:t>
            </a:fld>
            <a:endParaRPr lang="ru-RU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42950" y="228600"/>
            <a:ext cx="7772400" cy="908352"/>
          </a:xfrm>
        </p:spPr>
        <p:txBody>
          <a:bodyPr/>
          <a:lstStyle/>
          <a:p>
            <a:r>
              <a:rPr lang="ru-RU" sz="3600" b="1" dirty="0">
                <a:solidFill>
                  <a:srgbClr val="FF3300"/>
                </a:solidFill>
              </a:rPr>
              <a:t>Женские половые гормоны.</a:t>
            </a:r>
          </a:p>
        </p:txBody>
      </p:sp>
      <p:grpSp>
        <p:nvGrpSpPr>
          <p:cNvPr id="7258" name="Group 90"/>
          <p:cNvGrpSpPr>
            <a:grpSpLocks/>
          </p:cNvGrpSpPr>
          <p:nvPr/>
        </p:nvGrpSpPr>
        <p:grpSpPr bwMode="auto">
          <a:xfrm>
            <a:off x="449263" y="1179513"/>
            <a:ext cx="8245475" cy="5487987"/>
            <a:chOff x="283" y="743"/>
            <a:chExt cx="5194" cy="3457"/>
          </a:xfrm>
        </p:grpSpPr>
        <p:sp>
          <p:nvSpPr>
            <p:cNvPr id="7191" name="Text Box 23"/>
            <p:cNvSpPr txBox="1">
              <a:spLocks noChangeArrowheads="1"/>
            </p:cNvSpPr>
            <p:nvPr/>
          </p:nvSpPr>
          <p:spPr bwMode="auto">
            <a:xfrm>
              <a:off x="1241" y="2174"/>
              <a:ext cx="84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/>
                <a:t>Эстрон</a:t>
              </a:r>
            </a:p>
          </p:txBody>
        </p:sp>
        <p:sp>
          <p:nvSpPr>
            <p:cNvPr id="7192" name="Text Box 24"/>
            <p:cNvSpPr txBox="1">
              <a:spLocks noChangeArrowheads="1"/>
            </p:cNvSpPr>
            <p:nvPr/>
          </p:nvSpPr>
          <p:spPr bwMode="auto">
            <a:xfrm>
              <a:off x="3325" y="2173"/>
              <a:ext cx="119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/>
                <a:t>Эстрадиол</a:t>
              </a:r>
            </a:p>
          </p:txBody>
        </p:sp>
        <p:grpSp>
          <p:nvGrpSpPr>
            <p:cNvPr id="7190" name="Group 22"/>
            <p:cNvGrpSpPr>
              <a:grpSpLocks/>
            </p:cNvGrpSpPr>
            <p:nvPr/>
          </p:nvGrpSpPr>
          <p:grpSpPr bwMode="auto">
            <a:xfrm>
              <a:off x="283" y="743"/>
              <a:ext cx="2406" cy="1306"/>
              <a:chOff x="524" y="1125"/>
              <a:chExt cx="2406" cy="1306"/>
            </a:xfrm>
          </p:grpSpPr>
          <p:grpSp>
            <p:nvGrpSpPr>
              <p:cNvPr id="7181" name="Group 13"/>
              <p:cNvGrpSpPr>
                <a:grpSpLocks/>
              </p:cNvGrpSpPr>
              <p:nvPr/>
            </p:nvGrpSpPr>
            <p:grpSpPr bwMode="auto">
              <a:xfrm>
                <a:off x="930" y="1373"/>
                <a:ext cx="1718" cy="934"/>
                <a:chOff x="672" y="1313"/>
                <a:chExt cx="1718" cy="934"/>
              </a:xfrm>
            </p:grpSpPr>
            <p:grpSp>
              <p:nvGrpSpPr>
                <p:cNvPr id="7172" name="Group 4"/>
                <p:cNvGrpSpPr>
                  <a:grpSpLocks/>
                </p:cNvGrpSpPr>
                <p:nvPr/>
              </p:nvGrpSpPr>
              <p:grpSpPr bwMode="auto">
                <a:xfrm>
                  <a:off x="672" y="1313"/>
                  <a:ext cx="1718" cy="934"/>
                  <a:chOff x="1162" y="1601"/>
                  <a:chExt cx="2596" cy="1411"/>
                </a:xfrm>
              </p:grpSpPr>
              <p:sp>
                <p:nvSpPr>
                  <p:cNvPr id="7173" name="AutoShape 5"/>
                  <p:cNvSpPr>
                    <a:spLocks noChangeArrowheads="1"/>
                  </p:cNvSpPr>
                  <p:nvPr/>
                </p:nvSpPr>
                <p:spPr bwMode="auto">
                  <a:xfrm rot="1800000">
                    <a:off x="1162" y="2255"/>
                    <a:ext cx="875" cy="757"/>
                  </a:xfrm>
                  <a:prstGeom prst="hexagon">
                    <a:avLst>
                      <a:gd name="adj" fmla="val 28897"/>
                      <a:gd name="vf" fmla="val 115470"/>
                    </a:avLst>
                  </a:prstGeom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174" name="AutoShape 6"/>
                  <p:cNvSpPr>
                    <a:spLocks noChangeArrowheads="1"/>
                  </p:cNvSpPr>
                  <p:nvPr/>
                </p:nvSpPr>
                <p:spPr bwMode="auto">
                  <a:xfrm rot="1800000">
                    <a:off x="1924" y="2255"/>
                    <a:ext cx="875" cy="757"/>
                  </a:xfrm>
                  <a:prstGeom prst="hexagon">
                    <a:avLst>
                      <a:gd name="adj" fmla="val 28897"/>
                      <a:gd name="vf" fmla="val 115470"/>
                    </a:avLst>
                  </a:prstGeom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175" name="AutoShape 7"/>
                  <p:cNvSpPr>
                    <a:spLocks noChangeArrowheads="1"/>
                  </p:cNvSpPr>
                  <p:nvPr/>
                </p:nvSpPr>
                <p:spPr bwMode="auto">
                  <a:xfrm rot="1800000">
                    <a:off x="2314" y="1601"/>
                    <a:ext cx="875" cy="757"/>
                  </a:xfrm>
                  <a:prstGeom prst="hexagon">
                    <a:avLst>
                      <a:gd name="adj" fmla="val 28897"/>
                      <a:gd name="vf" fmla="val 115470"/>
                    </a:avLst>
                  </a:prstGeom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176" name="Freeform 8"/>
                  <p:cNvSpPr>
                    <a:spLocks/>
                  </p:cNvSpPr>
                  <p:nvPr/>
                </p:nvSpPr>
                <p:spPr bwMode="auto">
                  <a:xfrm rot="10800000">
                    <a:off x="3133" y="1755"/>
                    <a:ext cx="625" cy="756"/>
                  </a:xfrm>
                  <a:custGeom>
                    <a:avLst/>
                    <a:gdLst>
                      <a:gd name="T0" fmla="*/ 720 w 1440"/>
                      <a:gd name="T1" fmla="*/ 0 h 1680"/>
                      <a:gd name="T2" fmla="*/ 0 w 1440"/>
                      <a:gd name="T3" fmla="*/ 726 h 1680"/>
                      <a:gd name="T4" fmla="*/ 0 w 1440"/>
                      <a:gd name="T5" fmla="*/ 1678 h 1680"/>
                      <a:gd name="T6" fmla="*/ 1440 w 1440"/>
                      <a:gd name="T7" fmla="*/ 1680 h 1680"/>
                      <a:gd name="T8" fmla="*/ 1440 w 1440"/>
                      <a:gd name="T9" fmla="*/ 726 h 1680"/>
                      <a:gd name="T10" fmla="*/ 720 w 1440"/>
                      <a:gd name="T11" fmla="*/ 0 h 168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440" h="1680">
                        <a:moveTo>
                          <a:pt x="720" y="0"/>
                        </a:moveTo>
                        <a:lnTo>
                          <a:pt x="0" y="726"/>
                        </a:lnTo>
                        <a:lnTo>
                          <a:pt x="0" y="1678"/>
                        </a:lnTo>
                        <a:lnTo>
                          <a:pt x="1440" y="1680"/>
                        </a:lnTo>
                        <a:lnTo>
                          <a:pt x="1440" y="726"/>
                        </a:lnTo>
                        <a:lnTo>
                          <a:pt x="72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rect">
                      <a:fillToRect l="50000" t="50000" r="50000" b="50000"/>
                    </a:path>
                  </a:gradFill>
                  <a:ln w="3175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7177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750" y="1762"/>
                  <a:ext cx="223" cy="13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78" name="Line 10"/>
                <p:cNvSpPr>
                  <a:spLocks noChangeShapeType="1"/>
                </p:cNvSpPr>
                <p:nvPr/>
              </p:nvSpPr>
              <p:spPr bwMode="auto">
                <a:xfrm>
                  <a:off x="744" y="2110"/>
                  <a:ext cx="223" cy="13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79" name="Line 11"/>
                <p:cNvSpPr>
                  <a:spLocks noChangeShapeType="1"/>
                </p:cNvSpPr>
                <p:nvPr/>
              </p:nvSpPr>
              <p:spPr bwMode="auto">
                <a:xfrm rot="18000000" flipV="1">
                  <a:off x="1047" y="1930"/>
                  <a:ext cx="223" cy="13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7183" name="Line 15"/>
              <p:cNvSpPr>
                <a:spLocks noChangeShapeType="1"/>
              </p:cNvSpPr>
              <p:nvPr/>
            </p:nvSpPr>
            <p:spPr bwMode="auto">
              <a:xfrm flipH="1">
                <a:off x="840" y="2202"/>
                <a:ext cx="126" cy="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4" name="Line 16"/>
              <p:cNvSpPr>
                <a:spLocks noChangeShapeType="1"/>
              </p:cNvSpPr>
              <p:nvPr/>
            </p:nvSpPr>
            <p:spPr bwMode="auto">
              <a:xfrm flipH="1" flipV="1">
                <a:off x="2238" y="1332"/>
                <a:ext cx="0" cy="13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5" name="Line 17"/>
              <p:cNvSpPr>
                <a:spLocks noChangeShapeType="1"/>
              </p:cNvSpPr>
              <p:nvPr/>
            </p:nvSpPr>
            <p:spPr bwMode="auto">
              <a:xfrm>
                <a:off x="2646" y="1482"/>
                <a:ext cx="9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6" name="Line 18"/>
              <p:cNvSpPr>
                <a:spLocks noChangeShapeType="1"/>
              </p:cNvSpPr>
              <p:nvPr/>
            </p:nvSpPr>
            <p:spPr bwMode="auto">
              <a:xfrm>
                <a:off x="2646" y="1518"/>
                <a:ext cx="9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7" name="Text Box 19"/>
              <p:cNvSpPr txBox="1">
                <a:spLocks noChangeArrowheads="1"/>
              </p:cNvSpPr>
              <p:nvPr/>
            </p:nvSpPr>
            <p:spPr bwMode="auto">
              <a:xfrm>
                <a:off x="2690" y="1371"/>
                <a:ext cx="24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000"/>
                  <a:t>О</a:t>
                </a:r>
              </a:p>
            </p:txBody>
          </p:sp>
          <p:sp>
            <p:nvSpPr>
              <p:cNvPr id="7188" name="Text Box 20"/>
              <p:cNvSpPr txBox="1">
                <a:spLocks noChangeArrowheads="1"/>
              </p:cNvSpPr>
              <p:nvPr/>
            </p:nvSpPr>
            <p:spPr bwMode="auto">
              <a:xfrm>
                <a:off x="2126" y="1125"/>
                <a:ext cx="40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000"/>
                  <a:t>СН</a:t>
                </a:r>
                <a:r>
                  <a:rPr lang="ru-RU" sz="2000" baseline="-25000"/>
                  <a:t>3</a:t>
                </a:r>
                <a:endParaRPr lang="ru-RU" sz="2000"/>
              </a:p>
            </p:txBody>
          </p:sp>
          <p:sp>
            <p:nvSpPr>
              <p:cNvPr id="7189" name="Text Box 21"/>
              <p:cNvSpPr txBox="1">
                <a:spLocks noChangeArrowheads="1"/>
              </p:cNvSpPr>
              <p:nvPr/>
            </p:nvSpPr>
            <p:spPr bwMode="auto">
              <a:xfrm>
                <a:off x="524" y="2181"/>
                <a:ext cx="36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000"/>
                  <a:t>НО</a:t>
                </a:r>
              </a:p>
            </p:txBody>
          </p:sp>
        </p:grpSp>
        <p:grpSp>
          <p:nvGrpSpPr>
            <p:cNvPr id="7210" name="Group 42"/>
            <p:cNvGrpSpPr>
              <a:grpSpLocks/>
            </p:cNvGrpSpPr>
            <p:nvPr/>
          </p:nvGrpSpPr>
          <p:grpSpPr bwMode="auto">
            <a:xfrm>
              <a:off x="2941" y="743"/>
              <a:ext cx="2536" cy="1306"/>
              <a:chOff x="2930" y="839"/>
              <a:chExt cx="2536" cy="1306"/>
            </a:xfrm>
          </p:grpSpPr>
          <p:grpSp>
            <p:nvGrpSpPr>
              <p:cNvPr id="7195" name="Group 27"/>
              <p:cNvGrpSpPr>
                <a:grpSpLocks/>
              </p:cNvGrpSpPr>
              <p:nvPr/>
            </p:nvGrpSpPr>
            <p:grpSpPr bwMode="auto">
              <a:xfrm>
                <a:off x="3336" y="1087"/>
                <a:ext cx="1718" cy="934"/>
                <a:chOff x="1162" y="1601"/>
                <a:chExt cx="2596" cy="1411"/>
              </a:xfrm>
            </p:grpSpPr>
            <p:sp>
              <p:nvSpPr>
                <p:cNvPr id="7196" name="AutoShape 28"/>
                <p:cNvSpPr>
                  <a:spLocks noChangeArrowheads="1"/>
                </p:cNvSpPr>
                <p:nvPr/>
              </p:nvSpPr>
              <p:spPr bwMode="auto">
                <a:xfrm rot="1800000">
                  <a:off x="1162" y="2255"/>
                  <a:ext cx="875" cy="757"/>
                </a:xfrm>
                <a:prstGeom prst="hexagon">
                  <a:avLst>
                    <a:gd name="adj" fmla="val 28897"/>
                    <a:gd name="vf" fmla="val 115470"/>
                  </a:avLst>
                </a:prstGeom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97" name="AutoShape 29"/>
                <p:cNvSpPr>
                  <a:spLocks noChangeArrowheads="1"/>
                </p:cNvSpPr>
                <p:nvPr/>
              </p:nvSpPr>
              <p:spPr bwMode="auto">
                <a:xfrm rot="1800000">
                  <a:off x="1924" y="2255"/>
                  <a:ext cx="875" cy="757"/>
                </a:xfrm>
                <a:prstGeom prst="hexagon">
                  <a:avLst>
                    <a:gd name="adj" fmla="val 28897"/>
                    <a:gd name="vf" fmla="val 115470"/>
                  </a:avLst>
                </a:prstGeom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98" name="AutoShape 30"/>
                <p:cNvSpPr>
                  <a:spLocks noChangeArrowheads="1"/>
                </p:cNvSpPr>
                <p:nvPr/>
              </p:nvSpPr>
              <p:spPr bwMode="auto">
                <a:xfrm rot="1800000">
                  <a:off x="2314" y="1601"/>
                  <a:ext cx="875" cy="757"/>
                </a:xfrm>
                <a:prstGeom prst="hexagon">
                  <a:avLst>
                    <a:gd name="adj" fmla="val 28897"/>
                    <a:gd name="vf" fmla="val 115470"/>
                  </a:avLst>
                </a:prstGeom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99" name="Freeform 31"/>
                <p:cNvSpPr>
                  <a:spLocks/>
                </p:cNvSpPr>
                <p:nvPr/>
              </p:nvSpPr>
              <p:spPr bwMode="auto">
                <a:xfrm rot="10800000">
                  <a:off x="3133" y="1755"/>
                  <a:ext cx="625" cy="756"/>
                </a:xfrm>
                <a:custGeom>
                  <a:avLst/>
                  <a:gdLst>
                    <a:gd name="T0" fmla="*/ 720 w 1440"/>
                    <a:gd name="T1" fmla="*/ 0 h 1680"/>
                    <a:gd name="T2" fmla="*/ 0 w 1440"/>
                    <a:gd name="T3" fmla="*/ 726 h 1680"/>
                    <a:gd name="T4" fmla="*/ 0 w 1440"/>
                    <a:gd name="T5" fmla="*/ 1678 h 1680"/>
                    <a:gd name="T6" fmla="*/ 1440 w 1440"/>
                    <a:gd name="T7" fmla="*/ 1680 h 1680"/>
                    <a:gd name="T8" fmla="*/ 1440 w 1440"/>
                    <a:gd name="T9" fmla="*/ 726 h 1680"/>
                    <a:gd name="T10" fmla="*/ 720 w 1440"/>
                    <a:gd name="T11" fmla="*/ 0 h 16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440" h="1680">
                      <a:moveTo>
                        <a:pt x="720" y="0"/>
                      </a:moveTo>
                      <a:lnTo>
                        <a:pt x="0" y="726"/>
                      </a:lnTo>
                      <a:lnTo>
                        <a:pt x="0" y="1678"/>
                      </a:lnTo>
                      <a:lnTo>
                        <a:pt x="1440" y="1680"/>
                      </a:lnTo>
                      <a:lnTo>
                        <a:pt x="1440" y="726"/>
                      </a:lnTo>
                      <a:lnTo>
                        <a:pt x="7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rect">
                    <a:fillToRect l="50000" t="50000" r="50000" b="50000"/>
                  </a:path>
                </a:gradFill>
                <a:ln w="3175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7200" name="Line 32"/>
              <p:cNvSpPr>
                <a:spLocks noChangeShapeType="1"/>
              </p:cNvSpPr>
              <p:nvPr/>
            </p:nvSpPr>
            <p:spPr bwMode="auto">
              <a:xfrm flipV="1">
                <a:off x="3414" y="1536"/>
                <a:ext cx="223" cy="13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01" name="Line 33"/>
              <p:cNvSpPr>
                <a:spLocks noChangeShapeType="1"/>
              </p:cNvSpPr>
              <p:nvPr/>
            </p:nvSpPr>
            <p:spPr bwMode="auto">
              <a:xfrm>
                <a:off x="3408" y="1884"/>
                <a:ext cx="223" cy="13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02" name="Line 34"/>
              <p:cNvSpPr>
                <a:spLocks noChangeShapeType="1"/>
              </p:cNvSpPr>
              <p:nvPr/>
            </p:nvSpPr>
            <p:spPr bwMode="auto">
              <a:xfrm rot="18000000" flipV="1">
                <a:off x="3711" y="1704"/>
                <a:ext cx="223" cy="13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03" name="Line 35"/>
              <p:cNvSpPr>
                <a:spLocks noChangeShapeType="1"/>
              </p:cNvSpPr>
              <p:nvPr/>
            </p:nvSpPr>
            <p:spPr bwMode="auto">
              <a:xfrm flipH="1">
                <a:off x="3246" y="1916"/>
                <a:ext cx="126" cy="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04" name="Line 36"/>
              <p:cNvSpPr>
                <a:spLocks noChangeShapeType="1"/>
              </p:cNvSpPr>
              <p:nvPr/>
            </p:nvSpPr>
            <p:spPr bwMode="auto">
              <a:xfrm flipH="1" flipV="1">
                <a:off x="4644" y="1046"/>
                <a:ext cx="0" cy="13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06" name="Line 38"/>
              <p:cNvSpPr>
                <a:spLocks noChangeShapeType="1"/>
              </p:cNvSpPr>
              <p:nvPr/>
            </p:nvSpPr>
            <p:spPr bwMode="auto">
              <a:xfrm>
                <a:off x="5052" y="1196"/>
                <a:ext cx="9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07" name="Text Box 39"/>
              <p:cNvSpPr txBox="1">
                <a:spLocks noChangeArrowheads="1"/>
              </p:cNvSpPr>
              <p:nvPr/>
            </p:nvSpPr>
            <p:spPr bwMode="auto">
              <a:xfrm>
                <a:off x="5102" y="1073"/>
                <a:ext cx="36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000"/>
                  <a:t>ОН</a:t>
                </a:r>
              </a:p>
            </p:txBody>
          </p:sp>
          <p:sp>
            <p:nvSpPr>
              <p:cNvPr id="7208" name="Text Box 40"/>
              <p:cNvSpPr txBox="1">
                <a:spLocks noChangeArrowheads="1"/>
              </p:cNvSpPr>
              <p:nvPr/>
            </p:nvSpPr>
            <p:spPr bwMode="auto">
              <a:xfrm>
                <a:off x="4532" y="839"/>
                <a:ext cx="40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000"/>
                  <a:t>СН</a:t>
                </a:r>
                <a:r>
                  <a:rPr lang="ru-RU" sz="2000" baseline="-25000"/>
                  <a:t>3</a:t>
                </a:r>
                <a:endParaRPr lang="ru-RU" sz="2000"/>
              </a:p>
            </p:txBody>
          </p:sp>
          <p:sp>
            <p:nvSpPr>
              <p:cNvPr id="7209" name="Text Box 41"/>
              <p:cNvSpPr txBox="1">
                <a:spLocks noChangeArrowheads="1"/>
              </p:cNvSpPr>
              <p:nvPr/>
            </p:nvSpPr>
            <p:spPr bwMode="auto">
              <a:xfrm>
                <a:off x="2930" y="1895"/>
                <a:ext cx="36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000"/>
                  <a:t>НО</a:t>
                </a:r>
              </a:p>
            </p:txBody>
          </p:sp>
        </p:grpSp>
        <p:grpSp>
          <p:nvGrpSpPr>
            <p:cNvPr id="7228" name="Group 60"/>
            <p:cNvGrpSpPr>
              <a:grpSpLocks/>
            </p:cNvGrpSpPr>
            <p:nvPr/>
          </p:nvGrpSpPr>
          <p:grpSpPr bwMode="auto">
            <a:xfrm>
              <a:off x="409" y="2472"/>
              <a:ext cx="2542" cy="1306"/>
              <a:chOff x="602" y="2649"/>
              <a:chExt cx="2542" cy="1306"/>
            </a:xfrm>
          </p:grpSpPr>
          <p:sp>
            <p:nvSpPr>
              <p:cNvPr id="7213" name="AutoShape 45"/>
              <p:cNvSpPr>
                <a:spLocks noChangeArrowheads="1"/>
              </p:cNvSpPr>
              <p:nvPr/>
            </p:nvSpPr>
            <p:spPr bwMode="auto">
              <a:xfrm rot="1800000">
                <a:off x="1008" y="3330"/>
                <a:ext cx="579" cy="501"/>
              </a:xfrm>
              <a:prstGeom prst="hexagon">
                <a:avLst>
                  <a:gd name="adj" fmla="val 28892"/>
                  <a:gd name="vf" fmla="val 115470"/>
                </a:avLst>
              </a:pr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14" name="AutoShape 46"/>
              <p:cNvSpPr>
                <a:spLocks noChangeArrowheads="1"/>
              </p:cNvSpPr>
              <p:nvPr/>
            </p:nvSpPr>
            <p:spPr bwMode="auto">
              <a:xfrm rot="1800000">
                <a:off x="1512" y="3330"/>
                <a:ext cx="579" cy="501"/>
              </a:xfrm>
              <a:prstGeom prst="hexagon">
                <a:avLst>
                  <a:gd name="adj" fmla="val 28892"/>
                  <a:gd name="vf" fmla="val 115470"/>
                </a:avLst>
              </a:pr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15" name="AutoShape 47"/>
              <p:cNvSpPr>
                <a:spLocks noChangeArrowheads="1"/>
              </p:cNvSpPr>
              <p:nvPr/>
            </p:nvSpPr>
            <p:spPr bwMode="auto">
              <a:xfrm rot="1800000">
                <a:off x="1770" y="2897"/>
                <a:ext cx="579" cy="501"/>
              </a:xfrm>
              <a:prstGeom prst="hexagon">
                <a:avLst>
                  <a:gd name="adj" fmla="val 28892"/>
                  <a:gd name="vf" fmla="val 115470"/>
                </a:avLst>
              </a:pr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16" name="Freeform 48"/>
              <p:cNvSpPr>
                <a:spLocks/>
              </p:cNvSpPr>
              <p:nvPr/>
            </p:nvSpPr>
            <p:spPr bwMode="auto">
              <a:xfrm rot="10800000">
                <a:off x="2312" y="2999"/>
                <a:ext cx="414" cy="500"/>
              </a:xfrm>
              <a:custGeom>
                <a:avLst/>
                <a:gdLst>
                  <a:gd name="T0" fmla="*/ 720 w 1440"/>
                  <a:gd name="T1" fmla="*/ 0 h 1680"/>
                  <a:gd name="T2" fmla="*/ 0 w 1440"/>
                  <a:gd name="T3" fmla="*/ 726 h 1680"/>
                  <a:gd name="T4" fmla="*/ 0 w 1440"/>
                  <a:gd name="T5" fmla="*/ 1678 h 1680"/>
                  <a:gd name="T6" fmla="*/ 1440 w 1440"/>
                  <a:gd name="T7" fmla="*/ 1680 h 1680"/>
                  <a:gd name="T8" fmla="*/ 1440 w 1440"/>
                  <a:gd name="T9" fmla="*/ 726 h 1680"/>
                  <a:gd name="T10" fmla="*/ 720 w 1440"/>
                  <a:gd name="T11" fmla="*/ 0 h 1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40" h="1680">
                    <a:moveTo>
                      <a:pt x="720" y="0"/>
                    </a:moveTo>
                    <a:lnTo>
                      <a:pt x="0" y="726"/>
                    </a:lnTo>
                    <a:lnTo>
                      <a:pt x="0" y="1678"/>
                    </a:lnTo>
                    <a:lnTo>
                      <a:pt x="1440" y="1680"/>
                    </a:lnTo>
                    <a:lnTo>
                      <a:pt x="1440" y="726"/>
                    </a:lnTo>
                    <a:lnTo>
                      <a:pt x="72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rect">
                  <a:fillToRect l="50000" t="50000" r="50000" b="50000"/>
                </a:path>
              </a:gradFill>
              <a:ln w="317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17" name="Line 49"/>
              <p:cNvSpPr>
                <a:spLocks noChangeShapeType="1"/>
              </p:cNvSpPr>
              <p:nvPr/>
            </p:nvSpPr>
            <p:spPr bwMode="auto">
              <a:xfrm flipV="1">
                <a:off x="1086" y="3346"/>
                <a:ext cx="223" cy="13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18" name="Line 50"/>
              <p:cNvSpPr>
                <a:spLocks noChangeShapeType="1"/>
              </p:cNvSpPr>
              <p:nvPr/>
            </p:nvSpPr>
            <p:spPr bwMode="auto">
              <a:xfrm>
                <a:off x="1080" y="3694"/>
                <a:ext cx="223" cy="13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19" name="Line 51"/>
              <p:cNvSpPr>
                <a:spLocks noChangeShapeType="1"/>
              </p:cNvSpPr>
              <p:nvPr/>
            </p:nvSpPr>
            <p:spPr bwMode="auto">
              <a:xfrm rot="18000000" flipV="1">
                <a:off x="1383" y="3514"/>
                <a:ext cx="223" cy="13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0" name="Line 52"/>
              <p:cNvSpPr>
                <a:spLocks noChangeShapeType="1"/>
              </p:cNvSpPr>
              <p:nvPr/>
            </p:nvSpPr>
            <p:spPr bwMode="auto">
              <a:xfrm flipH="1">
                <a:off x="918" y="3726"/>
                <a:ext cx="126" cy="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1" name="Line 53"/>
              <p:cNvSpPr>
                <a:spLocks noChangeShapeType="1"/>
              </p:cNvSpPr>
              <p:nvPr/>
            </p:nvSpPr>
            <p:spPr bwMode="auto">
              <a:xfrm flipH="1" flipV="1">
                <a:off x="2316" y="2856"/>
                <a:ext cx="0" cy="13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2" name="Line 54"/>
              <p:cNvSpPr>
                <a:spLocks noChangeShapeType="1"/>
              </p:cNvSpPr>
              <p:nvPr/>
            </p:nvSpPr>
            <p:spPr bwMode="auto">
              <a:xfrm>
                <a:off x="2724" y="3006"/>
                <a:ext cx="9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3" name="Text Box 55"/>
              <p:cNvSpPr txBox="1">
                <a:spLocks noChangeArrowheads="1"/>
              </p:cNvSpPr>
              <p:nvPr/>
            </p:nvSpPr>
            <p:spPr bwMode="auto">
              <a:xfrm>
                <a:off x="2780" y="2883"/>
                <a:ext cx="36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000"/>
                  <a:t>ОН</a:t>
                </a:r>
              </a:p>
            </p:txBody>
          </p:sp>
          <p:sp>
            <p:nvSpPr>
              <p:cNvPr id="7224" name="Text Box 56"/>
              <p:cNvSpPr txBox="1">
                <a:spLocks noChangeArrowheads="1"/>
              </p:cNvSpPr>
              <p:nvPr/>
            </p:nvSpPr>
            <p:spPr bwMode="auto">
              <a:xfrm>
                <a:off x="2204" y="2649"/>
                <a:ext cx="40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000"/>
                  <a:t>СН</a:t>
                </a:r>
                <a:r>
                  <a:rPr lang="ru-RU" sz="2000" baseline="-25000"/>
                  <a:t>3</a:t>
                </a:r>
                <a:endParaRPr lang="ru-RU" sz="2000"/>
              </a:p>
            </p:txBody>
          </p:sp>
          <p:sp>
            <p:nvSpPr>
              <p:cNvPr id="7225" name="Text Box 57"/>
              <p:cNvSpPr txBox="1">
                <a:spLocks noChangeArrowheads="1"/>
              </p:cNvSpPr>
              <p:nvPr/>
            </p:nvSpPr>
            <p:spPr bwMode="auto">
              <a:xfrm>
                <a:off x="602" y="3705"/>
                <a:ext cx="36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000"/>
                  <a:t>НО</a:t>
                </a:r>
              </a:p>
            </p:txBody>
          </p:sp>
          <p:sp>
            <p:nvSpPr>
              <p:cNvPr id="7226" name="Line 58"/>
              <p:cNvSpPr>
                <a:spLocks noChangeShapeType="1"/>
              </p:cNvSpPr>
              <p:nvPr/>
            </p:nvSpPr>
            <p:spPr bwMode="auto">
              <a:xfrm>
                <a:off x="2724" y="3288"/>
                <a:ext cx="9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7" name="Text Box 59"/>
              <p:cNvSpPr txBox="1">
                <a:spLocks noChangeArrowheads="1"/>
              </p:cNvSpPr>
              <p:nvPr/>
            </p:nvSpPr>
            <p:spPr bwMode="auto">
              <a:xfrm>
                <a:off x="2780" y="3159"/>
                <a:ext cx="36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000"/>
                  <a:t>ОН</a:t>
                </a:r>
              </a:p>
            </p:txBody>
          </p:sp>
        </p:grpSp>
        <p:sp>
          <p:nvSpPr>
            <p:cNvPr id="7229" name="Text Box 61"/>
            <p:cNvSpPr txBox="1">
              <a:spLocks noChangeArrowheads="1"/>
            </p:cNvSpPr>
            <p:nvPr/>
          </p:nvSpPr>
          <p:spPr bwMode="auto">
            <a:xfrm>
              <a:off x="1131" y="3873"/>
              <a:ext cx="96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/>
                <a:t>Эстриол</a:t>
              </a:r>
            </a:p>
          </p:txBody>
        </p:sp>
        <p:grpSp>
          <p:nvGrpSpPr>
            <p:cNvPr id="7256" name="Group 88"/>
            <p:cNvGrpSpPr>
              <a:grpSpLocks/>
            </p:cNvGrpSpPr>
            <p:nvPr/>
          </p:nvGrpSpPr>
          <p:grpSpPr bwMode="auto">
            <a:xfrm>
              <a:off x="2821" y="2270"/>
              <a:ext cx="2491" cy="1709"/>
              <a:chOff x="2821" y="2270"/>
              <a:chExt cx="2491" cy="1709"/>
            </a:xfrm>
          </p:grpSpPr>
          <p:sp>
            <p:nvSpPr>
              <p:cNvPr id="7233" name="AutoShape 65"/>
              <p:cNvSpPr>
                <a:spLocks noChangeArrowheads="1"/>
              </p:cNvSpPr>
              <p:nvPr/>
            </p:nvSpPr>
            <p:spPr bwMode="auto">
              <a:xfrm rot="1800000">
                <a:off x="3227" y="3354"/>
                <a:ext cx="579" cy="501"/>
              </a:xfrm>
              <a:prstGeom prst="hexagon">
                <a:avLst>
                  <a:gd name="adj" fmla="val 28892"/>
                  <a:gd name="vf" fmla="val 115470"/>
                </a:avLst>
              </a:pr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34" name="AutoShape 66"/>
              <p:cNvSpPr>
                <a:spLocks noChangeArrowheads="1"/>
              </p:cNvSpPr>
              <p:nvPr/>
            </p:nvSpPr>
            <p:spPr bwMode="auto">
              <a:xfrm rot="1800000">
                <a:off x="3731" y="3354"/>
                <a:ext cx="579" cy="501"/>
              </a:xfrm>
              <a:prstGeom prst="hexagon">
                <a:avLst>
                  <a:gd name="adj" fmla="val 28892"/>
                  <a:gd name="vf" fmla="val 115470"/>
                </a:avLst>
              </a:pr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35" name="AutoShape 67"/>
              <p:cNvSpPr>
                <a:spLocks noChangeArrowheads="1"/>
              </p:cNvSpPr>
              <p:nvPr/>
            </p:nvSpPr>
            <p:spPr bwMode="auto">
              <a:xfrm rot="1800000">
                <a:off x="3989" y="2921"/>
                <a:ext cx="579" cy="501"/>
              </a:xfrm>
              <a:prstGeom prst="hexagon">
                <a:avLst>
                  <a:gd name="adj" fmla="val 28892"/>
                  <a:gd name="vf" fmla="val 115470"/>
                </a:avLst>
              </a:pr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36" name="Freeform 68"/>
              <p:cNvSpPr>
                <a:spLocks/>
              </p:cNvSpPr>
              <p:nvPr/>
            </p:nvSpPr>
            <p:spPr bwMode="auto">
              <a:xfrm rot="10800000">
                <a:off x="4531" y="3023"/>
                <a:ext cx="414" cy="500"/>
              </a:xfrm>
              <a:custGeom>
                <a:avLst/>
                <a:gdLst>
                  <a:gd name="T0" fmla="*/ 720 w 1440"/>
                  <a:gd name="T1" fmla="*/ 0 h 1680"/>
                  <a:gd name="T2" fmla="*/ 0 w 1440"/>
                  <a:gd name="T3" fmla="*/ 726 h 1680"/>
                  <a:gd name="T4" fmla="*/ 0 w 1440"/>
                  <a:gd name="T5" fmla="*/ 1678 h 1680"/>
                  <a:gd name="T6" fmla="*/ 1440 w 1440"/>
                  <a:gd name="T7" fmla="*/ 1680 h 1680"/>
                  <a:gd name="T8" fmla="*/ 1440 w 1440"/>
                  <a:gd name="T9" fmla="*/ 726 h 1680"/>
                  <a:gd name="T10" fmla="*/ 720 w 1440"/>
                  <a:gd name="T11" fmla="*/ 0 h 1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40" h="1680">
                    <a:moveTo>
                      <a:pt x="720" y="0"/>
                    </a:moveTo>
                    <a:lnTo>
                      <a:pt x="0" y="726"/>
                    </a:lnTo>
                    <a:lnTo>
                      <a:pt x="0" y="1678"/>
                    </a:lnTo>
                    <a:lnTo>
                      <a:pt x="1440" y="1680"/>
                    </a:lnTo>
                    <a:lnTo>
                      <a:pt x="1440" y="726"/>
                    </a:lnTo>
                    <a:lnTo>
                      <a:pt x="72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rect">
                  <a:fillToRect l="50000" t="50000" r="50000" b="50000"/>
                </a:path>
              </a:gradFill>
              <a:ln w="317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38" name="Line 70"/>
              <p:cNvSpPr>
                <a:spLocks noChangeShapeType="1"/>
              </p:cNvSpPr>
              <p:nvPr/>
            </p:nvSpPr>
            <p:spPr bwMode="auto">
              <a:xfrm>
                <a:off x="3299" y="3718"/>
                <a:ext cx="223" cy="13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40" name="Line 72"/>
              <p:cNvSpPr>
                <a:spLocks noChangeShapeType="1"/>
              </p:cNvSpPr>
              <p:nvPr/>
            </p:nvSpPr>
            <p:spPr bwMode="auto">
              <a:xfrm flipH="1">
                <a:off x="3137" y="3750"/>
                <a:ext cx="126" cy="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41" name="Line 73"/>
              <p:cNvSpPr>
                <a:spLocks noChangeShapeType="1"/>
              </p:cNvSpPr>
              <p:nvPr/>
            </p:nvSpPr>
            <p:spPr bwMode="auto">
              <a:xfrm flipH="1" flipV="1">
                <a:off x="4535" y="2880"/>
                <a:ext cx="0" cy="13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44" name="Text Box 76"/>
              <p:cNvSpPr txBox="1">
                <a:spLocks noChangeArrowheads="1"/>
              </p:cNvSpPr>
              <p:nvPr/>
            </p:nvSpPr>
            <p:spPr bwMode="auto">
              <a:xfrm>
                <a:off x="4423" y="2673"/>
                <a:ext cx="40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000"/>
                  <a:t>СН</a:t>
                </a:r>
                <a:r>
                  <a:rPr lang="ru-RU" sz="2000" baseline="-25000"/>
                  <a:t>3</a:t>
                </a:r>
                <a:endParaRPr lang="ru-RU" sz="2000"/>
              </a:p>
            </p:txBody>
          </p:sp>
          <p:sp>
            <p:nvSpPr>
              <p:cNvPr id="7245" name="Text Box 77"/>
              <p:cNvSpPr txBox="1">
                <a:spLocks noChangeArrowheads="1"/>
              </p:cNvSpPr>
              <p:nvPr/>
            </p:nvSpPr>
            <p:spPr bwMode="auto">
              <a:xfrm>
                <a:off x="2821" y="3729"/>
                <a:ext cx="36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000"/>
                  <a:t>НО</a:t>
                </a:r>
              </a:p>
            </p:txBody>
          </p:sp>
          <p:grpSp>
            <p:nvGrpSpPr>
              <p:cNvPr id="7250" name="Group 82"/>
              <p:cNvGrpSpPr>
                <a:grpSpLocks/>
              </p:cNvGrpSpPr>
              <p:nvPr/>
            </p:nvGrpSpPr>
            <p:grpSpPr bwMode="auto">
              <a:xfrm>
                <a:off x="3655" y="3093"/>
                <a:ext cx="408" cy="345"/>
                <a:chOff x="3643" y="3045"/>
                <a:chExt cx="408" cy="345"/>
              </a:xfrm>
            </p:grpSpPr>
            <p:sp>
              <p:nvSpPr>
                <p:cNvPr id="7248" name="Line 80"/>
                <p:cNvSpPr>
                  <a:spLocks noChangeShapeType="1"/>
                </p:cNvSpPr>
                <p:nvPr/>
              </p:nvSpPr>
              <p:spPr bwMode="auto">
                <a:xfrm flipH="1" flipV="1">
                  <a:off x="3755" y="3252"/>
                  <a:ext cx="0" cy="13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49" name="Text Box 81"/>
                <p:cNvSpPr txBox="1">
                  <a:spLocks noChangeArrowheads="1"/>
                </p:cNvSpPr>
                <p:nvPr/>
              </p:nvSpPr>
              <p:spPr bwMode="auto">
                <a:xfrm>
                  <a:off x="3643" y="3045"/>
                  <a:ext cx="408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gradFill rotWithShape="0">
                        <a:gsLst>
                          <a:gs pos="0">
                            <a:srgbClr val="FFFF00">
                              <a:gamma/>
                              <a:tint val="0"/>
                              <a:invGamma/>
                            </a:srgbClr>
                          </a:gs>
                          <a:gs pos="100000">
                            <a:srgbClr val="FFFF00"/>
                          </a:gs>
                        </a:gsLst>
                        <a:path path="shape">
                          <a:fillToRect l="50000" t="50000" r="50000" b="50000"/>
                        </a:path>
                      </a:gra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000"/>
                    <a:t>СН</a:t>
                  </a:r>
                  <a:r>
                    <a:rPr lang="ru-RU" sz="2000" baseline="-25000"/>
                    <a:t>3</a:t>
                  </a:r>
                  <a:endParaRPr lang="ru-RU" sz="2000"/>
                </a:p>
              </p:txBody>
            </p:sp>
          </p:grpSp>
          <p:sp>
            <p:nvSpPr>
              <p:cNvPr id="7251" name="Line 83"/>
              <p:cNvSpPr>
                <a:spLocks noChangeShapeType="1"/>
              </p:cNvSpPr>
              <p:nvPr/>
            </p:nvSpPr>
            <p:spPr bwMode="auto">
              <a:xfrm>
                <a:off x="4931" y="2832"/>
                <a:ext cx="0" cy="18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52" name="Text Box 84"/>
              <p:cNvSpPr txBox="1">
                <a:spLocks noChangeArrowheads="1"/>
              </p:cNvSpPr>
              <p:nvPr/>
            </p:nvSpPr>
            <p:spPr bwMode="auto">
              <a:xfrm>
                <a:off x="4799" y="2594"/>
                <a:ext cx="51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С=О</a:t>
                </a:r>
              </a:p>
            </p:txBody>
          </p:sp>
          <p:sp>
            <p:nvSpPr>
              <p:cNvPr id="7253" name="Line 85"/>
              <p:cNvSpPr>
                <a:spLocks noChangeShapeType="1"/>
              </p:cNvSpPr>
              <p:nvPr/>
            </p:nvSpPr>
            <p:spPr bwMode="auto">
              <a:xfrm flipV="1">
                <a:off x="4931" y="2520"/>
                <a:ext cx="0" cy="108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54" name="Text Box 86"/>
              <p:cNvSpPr txBox="1">
                <a:spLocks noChangeArrowheads="1"/>
              </p:cNvSpPr>
              <p:nvPr/>
            </p:nvSpPr>
            <p:spPr bwMode="auto">
              <a:xfrm>
                <a:off x="4801" y="2270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СН</a:t>
                </a:r>
                <a:r>
                  <a:rPr lang="ru-RU" sz="2400" baseline="-25000"/>
                  <a:t>3</a:t>
                </a:r>
                <a:endParaRPr lang="ru-RU" sz="2400"/>
              </a:p>
            </p:txBody>
          </p:sp>
        </p:grpSp>
        <p:sp>
          <p:nvSpPr>
            <p:cNvPr id="7257" name="Text Box 89"/>
            <p:cNvSpPr txBox="1">
              <a:spLocks noChangeArrowheads="1"/>
            </p:cNvSpPr>
            <p:nvPr/>
          </p:nvSpPr>
          <p:spPr bwMode="auto">
            <a:xfrm>
              <a:off x="3529" y="3873"/>
              <a:ext cx="140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FFF00">
                          <a:gamma/>
                          <a:tint val="0"/>
                          <a:invGamma/>
                        </a:srgbClr>
                      </a:gs>
                      <a:gs pos="100000">
                        <a:srgbClr val="FFFF00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/>
                <a:t>Прогестерон</a:t>
              </a:r>
            </a:p>
          </p:txBody>
        </p:sp>
      </p:grpSp>
    </p:spTree>
  </p:cSld>
  <p:clrMapOvr>
    <a:masterClrMapping/>
  </p:clrMapOvr>
  <p:transition spd="slow">
    <p:checker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AB8D2-EFEA-485E-995A-C9CB87578486}" type="slidenum">
              <a:rPr lang="ru-RU"/>
              <a:pPr/>
              <a:t>29</a:t>
            </a:fld>
            <a:endParaRPr lang="ru-RU"/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182041" y="201224"/>
            <a:ext cx="8764172" cy="6494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800" dirty="0"/>
              <a:t>		</a:t>
            </a:r>
            <a:r>
              <a:rPr lang="ru-RU" sz="3200" dirty="0"/>
              <a:t>	</a:t>
            </a:r>
            <a:r>
              <a:rPr lang="ru-RU" sz="3200" dirty="0">
                <a:solidFill>
                  <a:srgbClr val="FF0000"/>
                </a:solidFill>
              </a:rPr>
              <a:t>МЕДИАТОРЫ</a:t>
            </a:r>
            <a:r>
              <a:rPr lang="ru-RU" sz="3200" dirty="0"/>
              <a:t> </a:t>
            </a:r>
            <a:endParaRPr lang="ru-RU" sz="3200" dirty="0" smtClean="0"/>
          </a:p>
          <a:p>
            <a:pPr algn="just"/>
            <a:r>
              <a:rPr lang="ru-RU" sz="3200" dirty="0" smtClean="0"/>
              <a:t>- биологически активные химические вещества для передачи нервного импульса от одной клетки к другой</a:t>
            </a:r>
            <a:endParaRPr lang="ru-RU" sz="3200" dirty="0"/>
          </a:p>
          <a:p>
            <a:pPr algn="just"/>
            <a:r>
              <a:rPr lang="ru-RU" sz="3200" dirty="0"/>
              <a:t>Это гистамин, серотонин, </a:t>
            </a:r>
            <a:r>
              <a:rPr lang="ru-RU" sz="3200" dirty="0" err="1"/>
              <a:t>гепараин</a:t>
            </a:r>
            <a:r>
              <a:rPr lang="ru-RU" sz="3200" dirty="0"/>
              <a:t>, </a:t>
            </a:r>
            <a:r>
              <a:rPr lang="ru-RU" sz="3200" dirty="0" err="1"/>
              <a:t>брадекенин</a:t>
            </a:r>
            <a:r>
              <a:rPr lang="ru-RU" sz="3200" dirty="0"/>
              <a:t> и др.</a:t>
            </a:r>
          </a:p>
          <a:p>
            <a:pPr algn="just"/>
            <a:r>
              <a:rPr lang="ru-RU" sz="3200" dirty="0" smtClean="0"/>
              <a:t>Вырабатывается </a:t>
            </a:r>
            <a:r>
              <a:rPr lang="ru-RU" sz="3200" dirty="0"/>
              <a:t>в </a:t>
            </a:r>
            <a:r>
              <a:rPr lang="ru-RU" sz="3200" dirty="0" err="1"/>
              <a:t>нейтрофиллах</a:t>
            </a:r>
            <a:r>
              <a:rPr lang="ru-RU" sz="3200" dirty="0"/>
              <a:t>, </a:t>
            </a:r>
            <a:r>
              <a:rPr lang="ru-RU" sz="3200" dirty="0" err="1"/>
              <a:t>эозинофиллах</a:t>
            </a:r>
            <a:r>
              <a:rPr lang="ru-RU" sz="3200" dirty="0" smtClean="0"/>
              <a:t>, базофилах</a:t>
            </a:r>
            <a:r>
              <a:rPr lang="ru-RU" sz="3200" dirty="0"/>
              <a:t>, тучных клетках и др.</a:t>
            </a:r>
          </a:p>
          <a:p>
            <a:endParaRPr lang="ru-RU" sz="3200" dirty="0" smtClean="0"/>
          </a:p>
          <a:p>
            <a:pPr algn="just"/>
            <a:r>
              <a:rPr lang="ru-RU" sz="3200" dirty="0" smtClean="0"/>
              <a:t>Гистамин </a:t>
            </a:r>
            <a:r>
              <a:rPr lang="ru-RU" sz="3200" dirty="0"/>
              <a:t>участвует в регуляции сокращения </a:t>
            </a:r>
            <a:r>
              <a:rPr lang="ru-RU" sz="3200" dirty="0" smtClean="0"/>
              <a:t>гладких мышц</a:t>
            </a:r>
            <a:r>
              <a:rPr lang="ru-RU" sz="3200" dirty="0"/>
              <a:t>, трахеи, кишечника, повышает проницаемость </a:t>
            </a:r>
            <a:r>
              <a:rPr lang="ru-RU" sz="3200" dirty="0" smtClean="0"/>
              <a:t>сосудов </a:t>
            </a:r>
            <a:r>
              <a:rPr lang="ru-RU" sz="3200" dirty="0"/>
              <a:t>кожи.</a:t>
            </a:r>
          </a:p>
        </p:txBody>
      </p:sp>
    </p:spTree>
  </p:cSld>
  <p:clrMapOvr>
    <a:masterClrMapping/>
  </p:clrMapOvr>
  <p:transition spd="slow"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94BEF-233D-4897-A79B-C611CDAD9A85}" type="slidenum">
              <a:rPr lang="ru-RU"/>
              <a:pPr/>
              <a:t>3</a:t>
            </a:fld>
            <a:endParaRPr lang="ru-RU"/>
          </a:p>
        </p:txBody>
      </p:sp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3679825" y="16002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901472" y="1039359"/>
            <a:ext cx="7556727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800" dirty="0"/>
              <a:t>      </a:t>
            </a:r>
            <a:r>
              <a:rPr lang="ru-RU" sz="2800" dirty="0">
                <a:solidFill>
                  <a:srgbClr val="FF3300"/>
                </a:solidFill>
              </a:rPr>
              <a:t>МЕХАНИЗМ ДЕЙСТВИЯ ГОРМОНОВ</a:t>
            </a:r>
            <a:endParaRPr lang="ru-RU" sz="2800" dirty="0"/>
          </a:p>
          <a:p>
            <a:pPr algn="just"/>
            <a:r>
              <a:rPr lang="ru-RU" sz="2800" dirty="0"/>
              <a:t>1. Гормоны </a:t>
            </a:r>
            <a:r>
              <a:rPr lang="ru-RU" sz="2800" dirty="0" smtClean="0"/>
              <a:t>стимулирует </a:t>
            </a:r>
            <a:r>
              <a:rPr lang="ru-RU" sz="2800" dirty="0"/>
              <a:t>синтез белков – </a:t>
            </a:r>
            <a:r>
              <a:rPr lang="ru-RU" sz="2800" dirty="0" smtClean="0"/>
              <a:t>ферментов </a:t>
            </a:r>
            <a:r>
              <a:rPr lang="ru-RU" sz="2800" dirty="0"/>
              <a:t>по схеме:</a:t>
            </a:r>
          </a:p>
          <a:p>
            <a:r>
              <a:rPr lang="ru-RU" sz="2800" dirty="0"/>
              <a:t>Гормон —&gt; ген (ДНК) —&gt; </a:t>
            </a:r>
            <a:r>
              <a:rPr lang="ru-RU" sz="2800" dirty="0" smtClean="0"/>
              <a:t>ферментный белок</a:t>
            </a:r>
            <a:endParaRPr lang="ru-RU" sz="2800" dirty="0"/>
          </a:p>
          <a:p>
            <a:endParaRPr lang="ru-RU" sz="2800" dirty="0" smtClean="0"/>
          </a:p>
          <a:p>
            <a:pPr algn="just"/>
            <a:r>
              <a:rPr lang="ru-RU" sz="2800" dirty="0" smtClean="0"/>
              <a:t>2</a:t>
            </a:r>
            <a:r>
              <a:rPr lang="ru-RU" sz="2800" dirty="0"/>
              <a:t>. </a:t>
            </a:r>
            <a:r>
              <a:rPr lang="ru-RU" sz="2800" dirty="0" smtClean="0"/>
              <a:t>Повышают </a:t>
            </a:r>
            <a:r>
              <a:rPr lang="ru-RU" sz="2800" dirty="0"/>
              <a:t>или снижают </a:t>
            </a:r>
            <a:r>
              <a:rPr lang="ru-RU" sz="2800" dirty="0" smtClean="0"/>
              <a:t>активность </a:t>
            </a:r>
            <a:r>
              <a:rPr lang="ru-RU" sz="2800" dirty="0"/>
              <a:t>ферментов путем аллостерического ингибирования.</a:t>
            </a:r>
          </a:p>
          <a:p>
            <a:endParaRPr lang="ru-RU" sz="2800" dirty="0" smtClean="0"/>
          </a:p>
          <a:p>
            <a:pPr algn="just"/>
            <a:r>
              <a:rPr lang="ru-RU" sz="2800" dirty="0" smtClean="0"/>
              <a:t>3</a:t>
            </a:r>
            <a:r>
              <a:rPr lang="ru-RU" sz="2800" dirty="0"/>
              <a:t>. </a:t>
            </a:r>
            <a:r>
              <a:rPr lang="ru-RU" sz="2800" dirty="0" smtClean="0"/>
              <a:t>Изменяют проницаемость </a:t>
            </a:r>
            <a:r>
              <a:rPr lang="ru-RU" sz="2800" dirty="0"/>
              <a:t>клеточных мембран.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582C7-A1BF-4C2B-BD80-E7451D468A16}" type="slidenum">
              <a:rPr lang="ru-RU"/>
              <a:pPr/>
              <a:t>30</a:t>
            </a:fld>
            <a:endParaRPr lang="ru-RU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54505"/>
            <a:ext cx="7772400" cy="1143000"/>
          </a:xfrm>
        </p:spPr>
        <p:txBody>
          <a:bodyPr/>
          <a:lstStyle/>
          <a:p>
            <a:r>
              <a:rPr lang="ru-RU" sz="3200" b="1" dirty="0" err="1">
                <a:solidFill>
                  <a:srgbClr val="FF3300"/>
                </a:solidFill>
              </a:rPr>
              <a:t>Нейрогормоны</a:t>
            </a:r>
            <a:r>
              <a:rPr lang="ru-RU" sz="3200" b="1" dirty="0">
                <a:solidFill>
                  <a:srgbClr val="FF3300"/>
                </a:solidFill>
              </a:rPr>
              <a:t>: гистамин, серотонин, ацетилхолин. </a:t>
            </a:r>
          </a:p>
        </p:txBody>
      </p:sp>
      <p:grpSp>
        <p:nvGrpSpPr>
          <p:cNvPr id="11350" name="Group 86"/>
          <p:cNvGrpSpPr>
            <a:grpSpLocks/>
          </p:cNvGrpSpPr>
          <p:nvPr/>
        </p:nvGrpSpPr>
        <p:grpSpPr bwMode="auto">
          <a:xfrm>
            <a:off x="299824" y="1219199"/>
            <a:ext cx="8544351" cy="5378450"/>
            <a:chOff x="120" y="731"/>
            <a:chExt cx="5724" cy="3388"/>
          </a:xfrm>
        </p:grpSpPr>
        <p:grpSp>
          <p:nvGrpSpPr>
            <p:cNvPr id="11343" name="Group 79"/>
            <p:cNvGrpSpPr>
              <a:grpSpLocks/>
            </p:cNvGrpSpPr>
            <p:nvPr/>
          </p:nvGrpSpPr>
          <p:grpSpPr bwMode="auto">
            <a:xfrm>
              <a:off x="849" y="2553"/>
              <a:ext cx="4609" cy="1566"/>
              <a:chOff x="0" y="921"/>
              <a:chExt cx="4609" cy="1566"/>
            </a:xfrm>
          </p:grpSpPr>
          <p:sp>
            <p:nvSpPr>
              <p:cNvPr id="11270" name="AutoShape 6"/>
              <p:cNvSpPr>
                <a:spLocks noChangeArrowheads="1"/>
              </p:cNvSpPr>
              <p:nvPr/>
            </p:nvSpPr>
            <p:spPr bwMode="auto">
              <a:xfrm rot="19778674">
                <a:off x="473" y="921"/>
                <a:ext cx="1054" cy="901"/>
              </a:xfrm>
              <a:prstGeom prst="hexagon">
                <a:avLst>
                  <a:gd name="adj" fmla="val 29245"/>
                  <a:gd name="vf" fmla="val 115470"/>
                </a:avLst>
              </a:pr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shape">
                  <a:fillToRect l="50000" t="50000" r="50000" b="50000"/>
                </a:path>
              </a:gra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1" name="Line 7"/>
              <p:cNvSpPr>
                <a:spLocks noChangeShapeType="1"/>
              </p:cNvSpPr>
              <p:nvPr/>
            </p:nvSpPr>
            <p:spPr bwMode="auto">
              <a:xfrm rot="23378674">
                <a:off x="537" y="1712"/>
                <a:ext cx="51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2" name="Line 8"/>
              <p:cNvSpPr>
                <a:spLocks noChangeShapeType="1"/>
              </p:cNvSpPr>
              <p:nvPr/>
            </p:nvSpPr>
            <p:spPr bwMode="auto">
              <a:xfrm rot="16177892">
                <a:off x="1136" y="1373"/>
                <a:ext cx="51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3" name="Line 9"/>
              <p:cNvSpPr>
                <a:spLocks noChangeShapeType="1"/>
              </p:cNvSpPr>
              <p:nvPr/>
            </p:nvSpPr>
            <p:spPr bwMode="auto">
              <a:xfrm rot="9000000">
                <a:off x="546" y="1029"/>
                <a:ext cx="52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4" name="Freeform 10"/>
              <p:cNvSpPr>
                <a:spLocks/>
              </p:cNvSpPr>
              <p:nvPr/>
            </p:nvSpPr>
            <p:spPr bwMode="auto">
              <a:xfrm>
                <a:off x="1462" y="1102"/>
                <a:ext cx="687" cy="866"/>
              </a:xfrm>
              <a:custGeom>
                <a:avLst/>
                <a:gdLst>
                  <a:gd name="T0" fmla="*/ 0 w 960"/>
                  <a:gd name="T1" fmla="*/ 0 h 1200"/>
                  <a:gd name="T2" fmla="*/ 960 w 960"/>
                  <a:gd name="T3" fmla="*/ 0 h 1200"/>
                  <a:gd name="T4" fmla="*/ 960 w 960"/>
                  <a:gd name="T5" fmla="*/ 720 h 1200"/>
                  <a:gd name="T6" fmla="*/ 480 w 960"/>
                  <a:gd name="T7" fmla="*/ 1200 h 1200"/>
                  <a:gd name="T8" fmla="*/ 0 w 960"/>
                  <a:gd name="T9" fmla="*/ 720 h 1200"/>
                  <a:gd name="T10" fmla="*/ 0 w 960"/>
                  <a:gd name="T11" fmla="*/ 0 h 1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0" h="1200">
                    <a:moveTo>
                      <a:pt x="0" y="0"/>
                    </a:moveTo>
                    <a:lnTo>
                      <a:pt x="960" y="0"/>
                    </a:lnTo>
                    <a:lnTo>
                      <a:pt x="960" y="720"/>
                    </a:lnTo>
                    <a:lnTo>
                      <a:pt x="480" y="1200"/>
                    </a:lnTo>
                    <a:lnTo>
                      <a:pt x="0" y="72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6" name="Freeform 12"/>
              <p:cNvSpPr>
                <a:spLocks/>
              </p:cNvSpPr>
              <p:nvPr/>
            </p:nvSpPr>
            <p:spPr bwMode="auto">
              <a:xfrm>
                <a:off x="1732" y="1887"/>
                <a:ext cx="150" cy="78"/>
              </a:xfrm>
              <a:custGeom>
                <a:avLst/>
                <a:gdLst>
                  <a:gd name="T0" fmla="*/ 0 w 150"/>
                  <a:gd name="T1" fmla="*/ 6 h 78"/>
                  <a:gd name="T2" fmla="*/ 72 w 150"/>
                  <a:gd name="T3" fmla="*/ 78 h 78"/>
                  <a:gd name="T4" fmla="*/ 150 w 150"/>
                  <a:gd name="T5" fmla="*/ 0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0" h="78">
                    <a:moveTo>
                      <a:pt x="0" y="6"/>
                    </a:moveTo>
                    <a:lnTo>
                      <a:pt x="72" y="78"/>
                    </a:lnTo>
                    <a:lnTo>
                      <a:pt x="150" y="0"/>
                    </a:lnTo>
                  </a:path>
                </a:pathLst>
              </a:custGeom>
              <a:noFill/>
              <a:ln w="57150" cap="flat" cmpd="sng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rect">
                        <a:fillToRect l="50000" t="50000" r="50000" b="50000"/>
                      </a:path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7" name="Text Box 13"/>
              <p:cNvSpPr txBox="1">
                <a:spLocks noChangeArrowheads="1"/>
              </p:cNvSpPr>
              <p:nvPr/>
            </p:nvSpPr>
            <p:spPr bwMode="auto">
              <a:xfrm>
                <a:off x="1680" y="1790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400"/>
                  <a:t>N</a:t>
                </a:r>
                <a:endParaRPr lang="ru-RU" sz="2400"/>
              </a:p>
            </p:txBody>
          </p:sp>
          <p:sp>
            <p:nvSpPr>
              <p:cNvPr id="11278" name="Line 14"/>
              <p:cNvSpPr>
                <a:spLocks noChangeShapeType="1"/>
              </p:cNvSpPr>
              <p:nvPr/>
            </p:nvSpPr>
            <p:spPr bwMode="auto">
              <a:xfrm>
                <a:off x="1804" y="2004"/>
                <a:ext cx="0" cy="16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9" name="Text Box 15"/>
              <p:cNvSpPr txBox="1">
                <a:spLocks noChangeArrowheads="1"/>
              </p:cNvSpPr>
              <p:nvPr/>
            </p:nvSpPr>
            <p:spPr bwMode="auto">
              <a:xfrm>
                <a:off x="1680" y="2123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H</a:t>
                </a:r>
              </a:p>
            </p:txBody>
          </p:sp>
          <p:sp>
            <p:nvSpPr>
              <p:cNvPr id="11281" name="Line 17"/>
              <p:cNvSpPr>
                <a:spLocks noChangeShapeType="1"/>
              </p:cNvSpPr>
              <p:nvPr/>
            </p:nvSpPr>
            <p:spPr bwMode="auto">
              <a:xfrm flipH="1">
                <a:off x="373" y="1119"/>
                <a:ext cx="168" cy="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2" name="Text Box 18"/>
              <p:cNvSpPr txBox="1">
                <a:spLocks noChangeArrowheads="1"/>
              </p:cNvSpPr>
              <p:nvPr/>
            </p:nvSpPr>
            <p:spPr bwMode="auto">
              <a:xfrm>
                <a:off x="0" y="968"/>
                <a:ext cx="41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HO</a:t>
                </a:r>
              </a:p>
            </p:txBody>
          </p:sp>
          <p:sp>
            <p:nvSpPr>
              <p:cNvPr id="11283" name="Line 19"/>
              <p:cNvSpPr>
                <a:spLocks noChangeShapeType="1"/>
              </p:cNvSpPr>
              <p:nvPr/>
            </p:nvSpPr>
            <p:spPr bwMode="auto">
              <a:xfrm rot="16177892" flipH="1">
                <a:off x="1856" y="1358"/>
                <a:ext cx="445" cy="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4" name="Line 20"/>
              <p:cNvSpPr>
                <a:spLocks noChangeShapeType="1"/>
              </p:cNvSpPr>
              <p:nvPr/>
            </p:nvSpPr>
            <p:spPr bwMode="auto">
              <a:xfrm>
                <a:off x="2128" y="1104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5" name="Text Box 21"/>
              <p:cNvSpPr txBox="1">
                <a:spLocks noChangeArrowheads="1"/>
              </p:cNvSpPr>
              <p:nvPr/>
            </p:nvSpPr>
            <p:spPr bwMode="auto">
              <a:xfrm>
                <a:off x="2370" y="962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CH</a:t>
                </a:r>
                <a:r>
                  <a:rPr lang="ru-RU" sz="2400" baseline="-25000"/>
                  <a:t>2</a:t>
                </a:r>
                <a:endParaRPr lang="ru-RU" sz="2400"/>
              </a:p>
            </p:txBody>
          </p:sp>
          <p:sp>
            <p:nvSpPr>
              <p:cNvPr id="11286" name="Line 22"/>
              <p:cNvSpPr>
                <a:spLocks noChangeShapeType="1"/>
              </p:cNvSpPr>
              <p:nvPr/>
            </p:nvSpPr>
            <p:spPr bwMode="auto">
              <a:xfrm>
                <a:off x="2808" y="1101"/>
                <a:ext cx="20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7" name="Text Box 23"/>
              <p:cNvSpPr txBox="1">
                <a:spLocks noChangeArrowheads="1"/>
              </p:cNvSpPr>
              <p:nvPr/>
            </p:nvSpPr>
            <p:spPr bwMode="auto">
              <a:xfrm>
                <a:off x="2982" y="962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CH</a:t>
                </a:r>
                <a:r>
                  <a:rPr lang="ru-RU" sz="2400" baseline="-25000"/>
                  <a:t>2</a:t>
                </a:r>
                <a:endParaRPr lang="ru-RU" sz="2400"/>
              </a:p>
            </p:txBody>
          </p:sp>
          <p:sp>
            <p:nvSpPr>
              <p:cNvPr id="11288" name="Text Box 24"/>
              <p:cNvSpPr txBox="1">
                <a:spLocks noChangeArrowheads="1"/>
              </p:cNvSpPr>
              <p:nvPr/>
            </p:nvSpPr>
            <p:spPr bwMode="auto">
              <a:xfrm>
                <a:off x="3594" y="962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NH</a:t>
                </a:r>
                <a:r>
                  <a:rPr lang="ru-RU" sz="2400" baseline="-25000"/>
                  <a:t>2</a:t>
                </a:r>
                <a:endParaRPr lang="ru-RU" sz="2400"/>
              </a:p>
            </p:txBody>
          </p:sp>
          <p:sp>
            <p:nvSpPr>
              <p:cNvPr id="11289" name="Line 25"/>
              <p:cNvSpPr>
                <a:spLocks noChangeShapeType="1"/>
              </p:cNvSpPr>
              <p:nvPr/>
            </p:nvSpPr>
            <p:spPr bwMode="auto">
              <a:xfrm>
                <a:off x="3420" y="1089"/>
                <a:ext cx="20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93" name="Text Box 29"/>
              <p:cNvSpPr txBox="1">
                <a:spLocks noChangeArrowheads="1"/>
              </p:cNvSpPr>
              <p:nvPr/>
            </p:nvSpPr>
            <p:spPr bwMode="auto">
              <a:xfrm>
                <a:off x="2357" y="1304"/>
                <a:ext cx="2252" cy="11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ru-RU" sz="3200" dirty="0" smtClean="0"/>
                  <a:t>Серотонин – </a:t>
                </a:r>
                <a:r>
                  <a:rPr lang="ru-RU" sz="2800" b="0" dirty="0" err="1" smtClean="0"/>
                  <a:t>нейромедиатор</a:t>
                </a:r>
                <a:r>
                  <a:rPr lang="ru-RU" sz="2800" b="0" dirty="0" smtClean="0"/>
                  <a:t>, «гормон хорошего настроения»</a:t>
                </a:r>
                <a:endParaRPr lang="ru-RU" sz="2800" b="0" dirty="0">
                  <a:solidFill>
                    <a:srgbClr val="FF3300"/>
                  </a:solidFill>
                </a:endParaRPr>
              </a:p>
            </p:txBody>
          </p:sp>
        </p:grpSp>
        <p:grpSp>
          <p:nvGrpSpPr>
            <p:cNvPr id="11345" name="Group 81"/>
            <p:cNvGrpSpPr>
              <a:grpSpLocks/>
            </p:cNvGrpSpPr>
            <p:nvPr/>
          </p:nvGrpSpPr>
          <p:grpSpPr bwMode="auto">
            <a:xfrm>
              <a:off x="120" y="731"/>
              <a:ext cx="2880" cy="1440"/>
              <a:chOff x="3192" y="1847"/>
              <a:chExt cx="2880" cy="1440"/>
            </a:xfrm>
          </p:grpSpPr>
          <p:sp>
            <p:nvSpPr>
              <p:cNvPr id="11321" name="Freeform 57"/>
              <p:cNvSpPr>
                <a:spLocks/>
              </p:cNvSpPr>
              <p:nvPr/>
            </p:nvSpPr>
            <p:spPr bwMode="auto">
              <a:xfrm>
                <a:off x="3295" y="1972"/>
                <a:ext cx="672" cy="840"/>
              </a:xfrm>
              <a:custGeom>
                <a:avLst/>
                <a:gdLst>
                  <a:gd name="T0" fmla="*/ 0 w 960"/>
                  <a:gd name="T1" fmla="*/ 0 h 1200"/>
                  <a:gd name="T2" fmla="*/ 960 w 960"/>
                  <a:gd name="T3" fmla="*/ 0 h 1200"/>
                  <a:gd name="T4" fmla="*/ 960 w 960"/>
                  <a:gd name="T5" fmla="*/ 720 h 1200"/>
                  <a:gd name="T6" fmla="*/ 480 w 960"/>
                  <a:gd name="T7" fmla="*/ 1200 h 1200"/>
                  <a:gd name="T8" fmla="*/ 0 w 960"/>
                  <a:gd name="T9" fmla="*/ 720 h 1200"/>
                  <a:gd name="T10" fmla="*/ 0 w 960"/>
                  <a:gd name="T11" fmla="*/ 0 h 1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0" h="1200">
                    <a:moveTo>
                      <a:pt x="0" y="0"/>
                    </a:moveTo>
                    <a:lnTo>
                      <a:pt x="960" y="0"/>
                    </a:lnTo>
                    <a:lnTo>
                      <a:pt x="960" y="720"/>
                    </a:lnTo>
                    <a:lnTo>
                      <a:pt x="480" y="1200"/>
                    </a:lnTo>
                    <a:lnTo>
                      <a:pt x="0" y="72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FF00">
                      <a:gamma/>
                      <a:tint val="0"/>
                      <a:invGamma/>
                    </a:srgbClr>
                  </a:gs>
                  <a:gs pos="100000">
                    <a:srgbClr val="FFFF00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22" name="Line 58"/>
              <p:cNvSpPr>
                <a:spLocks noChangeShapeType="1"/>
              </p:cNvSpPr>
              <p:nvPr/>
            </p:nvSpPr>
            <p:spPr bwMode="auto">
              <a:xfrm>
                <a:off x="3921" y="2030"/>
                <a:ext cx="0" cy="40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23" name="Line 59"/>
              <p:cNvSpPr>
                <a:spLocks noChangeShapeType="1"/>
              </p:cNvSpPr>
              <p:nvPr/>
            </p:nvSpPr>
            <p:spPr bwMode="auto">
              <a:xfrm>
                <a:off x="3341" y="2089"/>
                <a:ext cx="2" cy="36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25" name="Freeform 61"/>
              <p:cNvSpPr>
                <a:spLocks/>
              </p:cNvSpPr>
              <p:nvPr/>
            </p:nvSpPr>
            <p:spPr bwMode="auto">
              <a:xfrm>
                <a:off x="3295" y="1960"/>
                <a:ext cx="161" cy="176"/>
              </a:xfrm>
              <a:custGeom>
                <a:avLst/>
                <a:gdLst>
                  <a:gd name="T0" fmla="*/ 0 w 72"/>
                  <a:gd name="T1" fmla="*/ 77 h 77"/>
                  <a:gd name="T2" fmla="*/ 1 w 72"/>
                  <a:gd name="T3" fmla="*/ 2 h 77"/>
                  <a:gd name="T4" fmla="*/ 72 w 72"/>
                  <a:gd name="T5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2" h="77">
                    <a:moveTo>
                      <a:pt x="0" y="77"/>
                    </a:moveTo>
                    <a:lnTo>
                      <a:pt x="1" y="2"/>
                    </a:lnTo>
                    <a:lnTo>
                      <a:pt x="72" y="0"/>
                    </a:lnTo>
                  </a:path>
                </a:pathLst>
              </a:custGeom>
              <a:noFill/>
              <a:ln w="57150" cap="flat" cmpd="sng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rect">
                        <a:fillToRect l="50000" t="50000" r="50000" b="50000"/>
                      </a:path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27" name="Text Box 63"/>
              <p:cNvSpPr txBox="1">
                <a:spLocks noChangeArrowheads="1"/>
              </p:cNvSpPr>
              <p:nvPr/>
            </p:nvSpPr>
            <p:spPr bwMode="auto">
              <a:xfrm>
                <a:off x="3192" y="1848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dirty="0"/>
                  <a:t>N</a:t>
                </a:r>
              </a:p>
            </p:txBody>
          </p:sp>
          <p:sp>
            <p:nvSpPr>
              <p:cNvPr id="11328" name="Freeform 64"/>
              <p:cNvSpPr>
                <a:spLocks/>
              </p:cNvSpPr>
              <p:nvPr/>
            </p:nvSpPr>
            <p:spPr bwMode="auto">
              <a:xfrm>
                <a:off x="3568" y="2751"/>
                <a:ext cx="146" cy="74"/>
              </a:xfrm>
              <a:custGeom>
                <a:avLst/>
                <a:gdLst>
                  <a:gd name="T0" fmla="*/ 0 w 146"/>
                  <a:gd name="T1" fmla="*/ 0 h 74"/>
                  <a:gd name="T2" fmla="*/ 71 w 146"/>
                  <a:gd name="T3" fmla="*/ 74 h 74"/>
                  <a:gd name="T4" fmla="*/ 146 w 146"/>
                  <a:gd name="T5" fmla="*/ 2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6" h="74">
                    <a:moveTo>
                      <a:pt x="0" y="0"/>
                    </a:moveTo>
                    <a:lnTo>
                      <a:pt x="71" y="74"/>
                    </a:lnTo>
                    <a:lnTo>
                      <a:pt x="146" y="2"/>
                    </a:lnTo>
                  </a:path>
                </a:pathLst>
              </a:custGeom>
              <a:noFill/>
              <a:ln w="57150" cap="flat" cmpd="sng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rect">
                        <a:fillToRect l="50000" t="50000" r="50000" b="50000"/>
                      </a:path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29" name="Text Box 65"/>
              <p:cNvSpPr txBox="1">
                <a:spLocks noChangeArrowheads="1"/>
              </p:cNvSpPr>
              <p:nvPr/>
            </p:nvSpPr>
            <p:spPr bwMode="auto">
              <a:xfrm>
                <a:off x="3497" y="2675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dirty="0"/>
                  <a:t>N</a:t>
                </a:r>
              </a:p>
            </p:txBody>
          </p:sp>
          <p:sp>
            <p:nvSpPr>
              <p:cNvPr id="11332" name="Line 68"/>
              <p:cNvSpPr>
                <a:spLocks noChangeShapeType="1"/>
              </p:cNvSpPr>
              <p:nvPr/>
            </p:nvSpPr>
            <p:spPr bwMode="auto">
              <a:xfrm>
                <a:off x="3967" y="1992"/>
                <a:ext cx="18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33" name="Text Box 69"/>
              <p:cNvSpPr txBox="1">
                <a:spLocks noChangeArrowheads="1"/>
              </p:cNvSpPr>
              <p:nvPr/>
            </p:nvSpPr>
            <p:spPr bwMode="auto">
              <a:xfrm>
                <a:off x="4101" y="1847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dirty="0"/>
                  <a:t>CH</a:t>
                </a:r>
                <a:r>
                  <a:rPr lang="ru-RU" sz="2400" baseline="-25000" dirty="0"/>
                  <a:t>2</a:t>
                </a:r>
                <a:endParaRPr lang="ru-RU" sz="2400" dirty="0"/>
              </a:p>
            </p:txBody>
          </p:sp>
          <p:sp>
            <p:nvSpPr>
              <p:cNvPr id="11334" name="Line 70"/>
              <p:cNvSpPr>
                <a:spLocks noChangeShapeType="1"/>
              </p:cNvSpPr>
              <p:nvPr/>
            </p:nvSpPr>
            <p:spPr bwMode="auto">
              <a:xfrm>
                <a:off x="4467" y="2003"/>
                <a:ext cx="20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35" name="Text Box 71"/>
              <p:cNvSpPr txBox="1">
                <a:spLocks noChangeArrowheads="1"/>
              </p:cNvSpPr>
              <p:nvPr/>
            </p:nvSpPr>
            <p:spPr bwMode="auto">
              <a:xfrm>
                <a:off x="4624" y="1847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CH</a:t>
                </a:r>
                <a:r>
                  <a:rPr lang="ru-RU" sz="2400" baseline="-25000"/>
                  <a:t>2</a:t>
                </a:r>
                <a:endParaRPr lang="ru-RU" sz="2400"/>
              </a:p>
            </p:txBody>
          </p:sp>
          <p:sp>
            <p:nvSpPr>
              <p:cNvPr id="11336" name="Text Box 72"/>
              <p:cNvSpPr txBox="1">
                <a:spLocks noChangeArrowheads="1"/>
              </p:cNvSpPr>
              <p:nvPr/>
            </p:nvSpPr>
            <p:spPr bwMode="auto">
              <a:xfrm>
                <a:off x="5171" y="1859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dirty="0"/>
                  <a:t>NH</a:t>
                </a:r>
                <a:r>
                  <a:rPr lang="ru-RU" sz="2400" baseline="-25000" dirty="0"/>
                  <a:t>2</a:t>
                </a:r>
                <a:endParaRPr lang="ru-RU" sz="2400" dirty="0"/>
              </a:p>
            </p:txBody>
          </p:sp>
          <p:sp>
            <p:nvSpPr>
              <p:cNvPr id="11337" name="Line 73"/>
              <p:cNvSpPr>
                <a:spLocks noChangeShapeType="1"/>
              </p:cNvSpPr>
              <p:nvPr/>
            </p:nvSpPr>
            <p:spPr bwMode="auto">
              <a:xfrm>
                <a:off x="5028" y="2003"/>
                <a:ext cx="20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38" name="Line 74"/>
              <p:cNvSpPr>
                <a:spLocks noChangeShapeType="1"/>
              </p:cNvSpPr>
              <p:nvPr/>
            </p:nvSpPr>
            <p:spPr bwMode="auto">
              <a:xfrm>
                <a:off x="3625" y="2900"/>
                <a:ext cx="0" cy="16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39" name="Text Box 75"/>
              <p:cNvSpPr txBox="1">
                <a:spLocks noChangeArrowheads="1"/>
              </p:cNvSpPr>
              <p:nvPr/>
            </p:nvSpPr>
            <p:spPr bwMode="auto">
              <a:xfrm>
                <a:off x="3492" y="2999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dirty="0"/>
                  <a:t>H</a:t>
                </a:r>
              </a:p>
            </p:txBody>
          </p:sp>
          <p:sp>
            <p:nvSpPr>
              <p:cNvPr id="11341" name="Text Box 77"/>
              <p:cNvSpPr txBox="1">
                <a:spLocks noChangeArrowheads="1"/>
              </p:cNvSpPr>
              <p:nvPr/>
            </p:nvSpPr>
            <p:spPr bwMode="auto">
              <a:xfrm>
                <a:off x="4000" y="2058"/>
                <a:ext cx="2072" cy="11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ru-RU" sz="3200" dirty="0" smtClean="0"/>
                  <a:t>Гистамин – </a:t>
                </a:r>
                <a:r>
                  <a:rPr lang="ru-RU" sz="2800" b="0" dirty="0" smtClean="0"/>
                  <a:t>аллергические реакции немедленного типа</a:t>
                </a:r>
                <a:endParaRPr lang="ru-RU" sz="2800" b="0" dirty="0">
                  <a:solidFill>
                    <a:srgbClr val="FF3300"/>
                  </a:solidFill>
                </a:endParaRPr>
              </a:p>
            </p:txBody>
          </p:sp>
        </p:grpSp>
        <p:grpSp>
          <p:nvGrpSpPr>
            <p:cNvPr id="11349" name="Group 85"/>
            <p:cNvGrpSpPr>
              <a:grpSpLocks/>
            </p:cNvGrpSpPr>
            <p:nvPr/>
          </p:nvGrpSpPr>
          <p:grpSpPr bwMode="auto">
            <a:xfrm>
              <a:off x="2718" y="742"/>
              <a:ext cx="3126" cy="1824"/>
              <a:chOff x="2718" y="742"/>
              <a:chExt cx="3126" cy="1824"/>
            </a:xfrm>
          </p:grpSpPr>
          <p:sp>
            <p:nvSpPr>
              <p:cNvPr id="11294" name="Text Box 30"/>
              <p:cNvSpPr txBox="1">
                <a:spLocks noChangeArrowheads="1"/>
              </p:cNvSpPr>
              <p:nvPr/>
            </p:nvSpPr>
            <p:spPr bwMode="auto">
              <a:xfrm>
                <a:off x="2718" y="1174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dirty="0"/>
                  <a:t>CH</a:t>
                </a:r>
                <a:r>
                  <a:rPr lang="ru-RU" sz="2400" baseline="-25000" dirty="0"/>
                  <a:t>3</a:t>
                </a:r>
                <a:endParaRPr lang="ru-RU" sz="2400" dirty="0"/>
              </a:p>
            </p:txBody>
          </p:sp>
          <p:sp>
            <p:nvSpPr>
              <p:cNvPr id="11295" name="Text Box 31"/>
              <p:cNvSpPr txBox="1">
                <a:spLocks noChangeArrowheads="1"/>
              </p:cNvSpPr>
              <p:nvPr/>
            </p:nvSpPr>
            <p:spPr bwMode="auto">
              <a:xfrm>
                <a:off x="3233" y="1175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dirty="0"/>
                  <a:t>C</a:t>
                </a:r>
              </a:p>
            </p:txBody>
          </p:sp>
          <p:sp>
            <p:nvSpPr>
              <p:cNvPr id="11296" name="Text Box 32"/>
              <p:cNvSpPr txBox="1">
                <a:spLocks noChangeArrowheads="1"/>
              </p:cNvSpPr>
              <p:nvPr/>
            </p:nvSpPr>
            <p:spPr bwMode="auto">
              <a:xfrm>
                <a:off x="3537" y="1174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ru-RU" sz="2400" dirty="0"/>
                  <a:t>O</a:t>
                </a:r>
              </a:p>
            </p:txBody>
          </p:sp>
          <p:sp>
            <p:nvSpPr>
              <p:cNvPr id="11297" name="Text Box 33"/>
              <p:cNvSpPr txBox="1">
                <a:spLocks noChangeArrowheads="1"/>
              </p:cNvSpPr>
              <p:nvPr/>
            </p:nvSpPr>
            <p:spPr bwMode="auto">
              <a:xfrm>
                <a:off x="3876" y="1185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dirty="0"/>
                  <a:t>CH</a:t>
                </a:r>
                <a:r>
                  <a:rPr lang="ru-RU" sz="2400" baseline="-25000" dirty="0"/>
                  <a:t>2</a:t>
                </a:r>
                <a:endParaRPr lang="ru-RU" sz="2400" dirty="0"/>
              </a:p>
            </p:txBody>
          </p:sp>
          <p:sp>
            <p:nvSpPr>
              <p:cNvPr id="11298" name="Text Box 34"/>
              <p:cNvSpPr txBox="1">
                <a:spLocks noChangeArrowheads="1"/>
              </p:cNvSpPr>
              <p:nvPr/>
            </p:nvSpPr>
            <p:spPr bwMode="auto">
              <a:xfrm>
                <a:off x="4374" y="1183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dirty="0"/>
                  <a:t>CH</a:t>
                </a:r>
                <a:r>
                  <a:rPr lang="ru-RU" sz="2400" baseline="-25000" dirty="0"/>
                  <a:t>2</a:t>
                </a:r>
                <a:endParaRPr lang="ru-RU" sz="2400" dirty="0"/>
              </a:p>
            </p:txBody>
          </p:sp>
          <p:sp>
            <p:nvSpPr>
              <p:cNvPr id="11299" name="Text Box 35"/>
              <p:cNvSpPr txBox="1">
                <a:spLocks noChangeArrowheads="1"/>
              </p:cNvSpPr>
              <p:nvPr/>
            </p:nvSpPr>
            <p:spPr bwMode="auto">
              <a:xfrm>
                <a:off x="4882" y="1158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dirty="0">
                    <a:solidFill>
                      <a:srgbClr val="FF3300"/>
                    </a:solidFill>
                  </a:rPr>
                  <a:t>N</a:t>
                </a:r>
                <a:endParaRPr lang="ru-RU" sz="2400" dirty="0"/>
              </a:p>
            </p:txBody>
          </p:sp>
          <p:sp>
            <p:nvSpPr>
              <p:cNvPr id="11300" name="Line 36"/>
              <p:cNvSpPr>
                <a:spLocks noChangeShapeType="1"/>
              </p:cNvSpPr>
              <p:nvPr/>
            </p:nvSpPr>
            <p:spPr bwMode="auto">
              <a:xfrm>
                <a:off x="3114" y="1318"/>
                <a:ext cx="14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01" name="Line 37"/>
              <p:cNvSpPr>
                <a:spLocks noChangeShapeType="1"/>
              </p:cNvSpPr>
              <p:nvPr/>
            </p:nvSpPr>
            <p:spPr bwMode="auto">
              <a:xfrm>
                <a:off x="3445" y="1331"/>
                <a:ext cx="14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02" name="Line 38"/>
              <p:cNvSpPr>
                <a:spLocks noChangeShapeType="1"/>
              </p:cNvSpPr>
              <p:nvPr/>
            </p:nvSpPr>
            <p:spPr bwMode="auto">
              <a:xfrm>
                <a:off x="3761" y="1331"/>
                <a:ext cx="14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03" name="Line 39"/>
              <p:cNvSpPr>
                <a:spLocks noChangeShapeType="1"/>
              </p:cNvSpPr>
              <p:nvPr/>
            </p:nvSpPr>
            <p:spPr bwMode="auto">
              <a:xfrm>
                <a:off x="4269" y="1329"/>
                <a:ext cx="14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04" name="Line 40"/>
              <p:cNvSpPr>
                <a:spLocks noChangeShapeType="1"/>
              </p:cNvSpPr>
              <p:nvPr/>
            </p:nvSpPr>
            <p:spPr bwMode="auto">
              <a:xfrm>
                <a:off x="4773" y="1330"/>
                <a:ext cx="14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05" name="Line 41"/>
              <p:cNvSpPr>
                <a:spLocks noChangeShapeType="1"/>
              </p:cNvSpPr>
              <p:nvPr/>
            </p:nvSpPr>
            <p:spPr bwMode="auto">
              <a:xfrm flipV="1">
                <a:off x="5109" y="1185"/>
                <a:ext cx="132" cy="9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06" name="Line 42"/>
              <p:cNvSpPr>
                <a:spLocks noChangeShapeType="1"/>
              </p:cNvSpPr>
              <p:nvPr/>
            </p:nvSpPr>
            <p:spPr bwMode="auto">
              <a:xfrm>
                <a:off x="5125" y="1350"/>
                <a:ext cx="176" cy="8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09" name="Line 45"/>
              <p:cNvSpPr>
                <a:spLocks noChangeShapeType="1"/>
              </p:cNvSpPr>
              <p:nvPr/>
            </p:nvSpPr>
            <p:spPr bwMode="auto">
              <a:xfrm flipV="1">
                <a:off x="5093" y="973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10" name="Line 46"/>
              <p:cNvSpPr>
                <a:spLocks noChangeShapeType="1"/>
              </p:cNvSpPr>
              <p:nvPr/>
            </p:nvSpPr>
            <p:spPr bwMode="auto">
              <a:xfrm flipV="1">
                <a:off x="5089" y="1411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12" name="Text Box 48"/>
              <p:cNvSpPr txBox="1">
                <a:spLocks noChangeArrowheads="1"/>
              </p:cNvSpPr>
              <p:nvPr/>
            </p:nvSpPr>
            <p:spPr bwMode="auto">
              <a:xfrm>
                <a:off x="5035" y="742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dirty="0"/>
                  <a:t>CH</a:t>
                </a:r>
                <a:r>
                  <a:rPr lang="ru-RU" sz="2400" baseline="-25000" dirty="0"/>
                  <a:t>3</a:t>
                </a:r>
              </a:p>
            </p:txBody>
          </p:sp>
          <p:sp>
            <p:nvSpPr>
              <p:cNvPr id="11313" name="Text Box 49"/>
              <p:cNvSpPr txBox="1">
                <a:spLocks noChangeArrowheads="1"/>
              </p:cNvSpPr>
              <p:nvPr/>
            </p:nvSpPr>
            <p:spPr bwMode="auto">
              <a:xfrm>
                <a:off x="5009" y="1576"/>
                <a:ext cx="41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dirty="0"/>
                  <a:t>OH</a:t>
                </a:r>
              </a:p>
            </p:txBody>
          </p:sp>
          <p:sp>
            <p:nvSpPr>
              <p:cNvPr id="11314" name="Text Box 50"/>
              <p:cNvSpPr txBox="1">
                <a:spLocks noChangeArrowheads="1"/>
              </p:cNvSpPr>
              <p:nvPr/>
            </p:nvSpPr>
            <p:spPr bwMode="auto">
              <a:xfrm>
                <a:off x="5229" y="1030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dirty="0"/>
                  <a:t>CH</a:t>
                </a:r>
                <a:r>
                  <a:rPr lang="ru-RU" sz="2400" baseline="-25000" dirty="0"/>
                  <a:t>3</a:t>
                </a:r>
              </a:p>
            </p:txBody>
          </p:sp>
          <p:sp>
            <p:nvSpPr>
              <p:cNvPr id="11315" name="Text Box 51"/>
              <p:cNvSpPr txBox="1">
                <a:spLocks noChangeArrowheads="1"/>
              </p:cNvSpPr>
              <p:nvPr/>
            </p:nvSpPr>
            <p:spPr bwMode="auto">
              <a:xfrm>
                <a:off x="5269" y="1305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dirty="0"/>
                  <a:t>CH</a:t>
                </a:r>
                <a:r>
                  <a:rPr lang="ru-RU" sz="2400" baseline="-25000" dirty="0"/>
                  <a:t>3</a:t>
                </a:r>
              </a:p>
            </p:txBody>
          </p:sp>
          <p:sp>
            <p:nvSpPr>
              <p:cNvPr id="11317" name="Text Box 53"/>
              <p:cNvSpPr txBox="1">
                <a:spLocks noChangeArrowheads="1"/>
              </p:cNvSpPr>
              <p:nvPr/>
            </p:nvSpPr>
            <p:spPr bwMode="auto">
              <a:xfrm>
                <a:off x="3114" y="1383"/>
                <a:ext cx="2730" cy="11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lvl="0"/>
                <a:r>
                  <a:rPr lang="ru-RU" sz="3200" dirty="0" smtClean="0"/>
                  <a:t>Ацетилхолин -</a:t>
                </a:r>
                <a:r>
                  <a:rPr kumimoji="0" lang="ru-RU" sz="2800" b="0" i="0" u="none" strike="noStrike" cap="none" normalizeH="0" baseline="0" dirty="0" err="1" smtClean="0">
                    <a:ln>
                      <a:noFill/>
                    </a:ln>
                    <a:solidFill>
                      <a:srgbClr val="333333"/>
                    </a:solidFill>
                    <a:effectLst/>
                    <a:latin typeface="+mj-lt"/>
                    <a:cs typeface="Arial" panose="020B0604020202020204" pitchFamily="34" charset="0"/>
                  </a:rPr>
                  <a:t>нейромедиатор</a:t>
                </a:r>
                <a:r>
                  <a:rPr kumimoji="0" lang="ru-RU" sz="2800" b="0" i="0" u="none" strike="noStrike" cap="none" normalizeH="0" baseline="0" dirty="0" smtClean="0">
                    <a:ln>
                      <a:noFill/>
                    </a:ln>
                    <a:solidFill>
                      <a:srgbClr val="333333"/>
                    </a:solidFill>
                    <a:effectLst/>
                    <a:latin typeface="+mj-lt"/>
                    <a:cs typeface="Arial" panose="020B0604020202020204" pitchFamily="34" charset="0"/>
                  </a:rPr>
                  <a:t>, осуществляющий нервно-мышечную передачу</a:t>
                </a:r>
                <a:r>
                  <a:rPr lang="ru-RU" sz="2800" dirty="0">
                    <a:latin typeface="+mj-lt"/>
                  </a:rPr>
                  <a:t> </a:t>
                </a:r>
                <a:endParaRPr lang="ru-RU" sz="2800" b="0" dirty="0">
                  <a:latin typeface="+mj-lt"/>
                </a:endParaRPr>
              </a:p>
            </p:txBody>
          </p:sp>
          <p:sp>
            <p:nvSpPr>
              <p:cNvPr id="11346" name="Line 82"/>
              <p:cNvSpPr>
                <a:spLocks noChangeShapeType="1"/>
              </p:cNvSpPr>
              <p:nvPr/>
            </p:nvSpPr>
            <p:spPr bwMode="auto">
              <a:xfrm flipV="1">
                <a:off x="3370" y="1098"/>
                <a:ext cx="72" cy="1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47" name="Line 83"/>
              <p:cNvSpPr>
                <a:spLocks noChangeShapeType="1"/>
              </p:cNvSpPr>
              <p:nvPr/>
            </p:nvSpPr>
            <p:spPr bwMode="auto">
              <a:xfrm flipV="1">
                <a:off x="3444" y="1095"/>
                <a:ext cx="72" cy="1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48" name="Text Box 84"/>
              <p:cNvSpPr txBox="1">
                <a:spLocks noChangeArrowheads="1"/>
              </p:cNvSpPr>
              <p:nvPr/>
            </p:nvSpPr>
            <p:spPr bwMode="auto">
              <a:xfrm>
                <a:off x="3384" y="856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FF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FFFF00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dirty="0"/>
                  <a:t>О</a:t>
                </a:r>
              </a:p>
            </p:txBody>
          </p:sp>
        </p:grpSp>
      </p:grpSp>
    </p:spTree>
  </p:cSld>
  <p:clrMapOvr>
    <a:masterClrMapping/>
  </p:clrMapOvr>
  <p:transition spd="slow">
    <p:checker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0B6C-DD38-455A-BDE9-FC870124ADE4}" type="slidenum">
              <a:rPr lang="ru-RU"/>
              <a:pPr/>
              <a:t>31</a:t>
            </a:fld>
            <a:endParaRPr lang="ru-RU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41337" y="331787"/>
            <a:ext cx="8061325" cy="1627188"/>
          </a:xfrm>
        </p:spPr>
        <p:txBody>
          <a:bodyPr/>
          <a:lstStyle/>
          <a:p>
            <a:r>
              <a:rPr lang="ru-RU" b="1" dirty="0">
                <a:solidFill>
                  <a:srgbClr val="FF3300"/>
                </a:solidFill>
              </a:rPr>
              <a:t>Гормон эпифиза</a:t>
            </a:r>
            <a:br>
              <a:rPr lang="ru-RU" b="1" dirty="0">
                <a:solidFill>
                  <a:srgbClr val="FF3300"/>
                </a:solidFill>
              </a:rPr>
            </a:br>
            <a:r>
              <a:rPr lang="ru-RU" sz="3600" b="1" dirty="0" smtClean="0">
                <a:solidFill>
                  <a:schemeClr val="tx1"/>
                </a:solidFill>
              </a:rPr>
              <a:t>Мелатонин</a:t>
            </a:r>
            <a:r>
              <a:rPr lang="ru-RU" b="1" dirty="0" smtClean="0">
                <a:solidFill>
                  <a:schemeClr val="tx1"/>
                </a:solidFill>
              </a:rPr>
              <a:t>- </a:t>
            </a:r>
            <a:r>
              <a:rPr lang="ru-RU" sz="2800" i="0" dirty="0" smtClean="0">
                <a:solidFill>
                  <a:srgbClr val="252525"/>
                </a:solidFill>
                <a:effectLst/>
                <a:latin typeface="+mn-lt"/>
              </a:rPr>
              <a:t>регулятор суточных ритмов</a:t>
            </a:r>
            <a:endParaRPr lang="ru-RU" b="1" dirty="0">
              <a:solidFill>
                <a:srgbClr val="FF3300"/>
              </a:solidFill>
            </a:endParaRPr>
          </a:p>
        </p:txBody>
      </p:sp>
      <p:grpSp>
        <p:nvGrpSpPr>
          <p:cNvPr id="18502" name="Group 70"/>
          <p:cNvGrpSpPr>
            <a:grpSpLocks/>
          </p:cNvGrpSpPr>
          <p:nvPr/>
        </p:nvGrpSpPr>
        <p:grpSpPr bwMode="auto">
          <a:xfrm>
            <a:off x="352424" y="2145590"/>
            <a:ext cx="8439150" cy="3295650"/>
            <a:chOff x="194" y="1214"/>
            <a:chExt cx="5316" cy="2076"/>
          </a:xfrm>
        </p:grpSpPr>
        <p:sp>
          <p:nvSpPr>
            <p:cNvPr id="18436" name="Freeform 4"/>
            <p:cNvSpPr>
              <a:spLocks/>
            </p:cNvSpPr>
            <p:nvPr/>
          </p:nvSpPr>
          <p:spPr bwMode="auto">
            <a:xfrm rot="10800000">
              <a:off x="2503" y="1976"/>
              <a:ext cx="1013" cy="1186"/>
            </a:xfrm>
            <a:custGeom>
              <a:avLst/>
              <a:gdLst>
                <a:gd name="T0" fmla="*/ 720 w 1440"/>
                <a:gd name="T1" fmla="*/ 0 h 1680"/>
                <a:gd name="T2" fmla="*/ 0 w 1440"/>
                <a:gd name="T3" fmla="*/ 726 h 1680"/>
                <a:gd name="T4" fmla="*/ 0 w 1440"/>
                <a:gd name="T5" fmla="*/ 1678 h 1680"/>
                <a:gd name="T6" fmla="*/ 1440 w 1440"/>
                <a:gd name="T7" fmla="*/ 1680 h 1680"/>
                <a:gd name="T8" fmla="*/ 1440 w 1440"/>
                <a:gd name="T9" fmla="*/ 726 h 1680"/>
                <a:gd name="T10" fmla="*/ 720 w 1440"/>
                <a:gd name="T11" fmla="*/ 0 h 1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40" h="1680">
                  <a:moveTo>
                    <a:pt x="720" y="0"/>
                  </a:moveTo>
                  <a:lnTo>
                    <a:pt x="0" y="726"/>
                  </a:lnTo>
                  <a:lnTo>
                    <a:pt x="0" y="1678"/>
                  </a:lnTo>
                  <a:lnTo>
                    <a:pt x="1440" y="1680"/>
                  </a:lnTo>
                  <a:lnTo>
                    <a:pt x="1440" y="726"/>
                  </a:lnTo>
                  <a:lnTo>
                    <a:pt x="72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37" name="Line 5"/>
            <p:cNvSpPr>
              <a:spLocks noChangeShapeType="1"/>
            </p:cNvSpPr>
            <p:nvPr/>
          </p:nvSpPr>
          <p:spPr bwMode="auto">
            <a:xfrm rot="10800000">
              <a:off x="3436" y="2040"/>
              <a:ext cx="0" cy="5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0" name="AutoShape 28"/>
            <p:cNvSpPr>
              <a:spLocks noChangeArrowheads="1"/>
            </p:cNvSpPr>
            <p:nvPr/>
          </p:nvSpPr>
          <p:spPr bwMode="auto">
            <a:xfrm rot="1800000">
              <a:off x="1200" y="1723"/>
              <a:ext cx="1375" cy="1190"/>
            </a:xfrm>
            <a:prstGeom prst="hexagon">
              <a:avLst>
                <a:gd name="adj" fmla="val 28887"/>
                <a:gd name="vf" fmla="val 115470"/>
              </a:avLst>
            </a:prstGeom>
            <a:gradFill rotWithShape="0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2" name="Line 30"/>
            <p:cNvSpPr>
              <a:spLocks noChangeShapeType="1"/>
            </p:cNvSpPr>
            <p:nvPr/>
          </p:nvSpPr>
          <p:spPr bwMode="auto">
            <a:xfrm>
              <a:off x="2403" y="2013"/>
              <a:ext cx="0" cy="65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3" name="Line 31"/>
            <p:cNvSpPr>
              <a:spLocks noChangeShapeType="1"/>
            </p:cNvSpPr>
            <p:nvPr/>
          </p:nvSpPr>
          <p:spPr bwMode="auto">
            <a:xfrm rot="-72023291">
              <a:off x="1625" y="1532"/>
              <a:ext cx="2" cy="65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4" name="Line 32"/>
            <p:cNvSpPr>
              <a:spLocks noChangeShapeType="1"/>
            </p:cNvSpPr>
            <p:nvPr/>
          </p:nvSpPr>
          <p:spPr bwMode="auto">
            <a:xfrm rot="7223291" flipV="1">
              <a:off x="1634" y="2437"/>
              <a:ext cx="2" cy="65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8501" name="Group 69"/>
            <p:cNvGrpSpPr>
              <a:grpSpLocks/>
            </p:cNvGrpSpPr>
            <p:nvPr/>
          </p:nvGrpSpPr>
          <p:grpSpPr bwMode="auto">
            <a:xfrm>
              <a:off x="194" y="1658"/>
              <a:ext cx="817" cy="288"/>
              <a:chOff x="194" y="1658"/>
              <a:chExt cx="817" cy="288"/>
            </a:xfrm>
          </p:grpSpPr>
          <p:sp>
            <p:nvSpPr>
              <p:cNvPr id="18467" name="Text Box 35"/>
              <p:cNvSpPr txBox="1">
                <a:spLocks noChangeArrowheads="1"/>
              </p:cNvSpPr>
              <p:nvPr/>
            </p:nvSpPr>
            <p:spPr bwMode="auto">
              <a:xfrm>
                <a:off x="194" y="1658"/>
                <a:ext cx="4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400"/>
                  <a:t>H</a:t>
                </a:r>
                <a:r>
                  <a:rPr lang="en-US" sz="2400" baseline="-25000"/>
                  <a:t>3</a:t>
                </a:r>
                <a:r>
                  <a:rPr lang="en-US" sz="2400"/>
                  <a:t>C</a:t>
                </a:r>
                <a:endParaRPr lang="ru-RU" sz="2400"/>
              </a:p>
            </p:txBody>
          </p:sp>
          <p:sp>
            <p:nvSpPr>
              <p:cNvPr id="18468" name="Text Box 36"/>
              <p:cNvSpPr txBox="1">
                <a:spLocks noChangeArrowheads="1"/>
              </p:cNvSpPr>
              <p:nvPr/>
            </p:nvSpPr>
            <p:spPr bwMode="auto">
              <a:xfrm>
                <a:off x="746" y="1658"/>
                <a:ext cx="26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O</a:t>
                </a:r>
              </a:p>
            </p:txBody>
          </p:sp>
          <p:cxnSp>
            <p:nvCxnSpPr>
              <p:cNvPr id="18469" name="AutoShape 37"/>
              <p:cNvCxnSpPr>
                <a:cxnSpLocks noChangeShapeType="1"/>
                <a:stCxn id="18467" idx="3"/>
                <a:endCxn id="18468" idx="1"/>
              </p:cNvCxnSpPr>
              <p:nvPr/>
            </p:nvCxnSpPr>
            <p:spPr bwMode="auto">
              <a:xfrm>
                <a:off x="662" y="1802"/>
                <a:ext cx="84" cy="0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18470" name="AutoShape 38"/>
            <p:cNvCxnSpPr>
              <a:cxnSpLocks noChangeShapeType="1"/>
              <a:stCxn id="18468" idx="3"/>
              <a:endCxn id="18460" idx="1"/>
            </p:cNvCxnSpPr>
            <p:nvPr/>
          </p:nvCxnSpPr>
          <p:spPr bwMode="auto">
            <a:xfrm>
              <a:off x="1011" y="1802"/>
              <a:ext cx="271" cy="16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8473" name="Text Box 41"/>
            <p:cNvSpPr txBox="1">
              <a:spLocks noChangeArrowheads="1"/>
            </p:cNvSpPr>
            <p:nvPr/>
          </p:nvSpPr>
          <p:spPr bwMode="auto">
            <a:xfrm>
              <a:off x="3542" y="1214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CH</a:t>
              </a:r>
              <a:r>
                <a:rPr lang="ru-RU" sz="2400" baseline="-25000"/>
                <a:t>2</a:t>
              </a:r>
              <a:endParaRPr lang="ru-RU" sz="2400"/>
            </a:p>
          </p:txBody>
        </p:sp>
        <p:sp>
          <p:nvSpPr>
            <p:cNvPr id="18475" name="Text Box 43"/>
            <p:cNvSpPr txBox="1">
              <a:spLocks noChangeArrowheads="1"/>
            </p:cNvSpPr>
            <p:nvPr/>
          </p:nvSpPr>
          <p:spPr bwMode="auto">
            <a:xfrm>
              <a:off x="4106" y="1214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CH</a:t>
              </a:r>
              <a:r>
                <a:rPr lang="ru-RU" sz="2400" baseline="-25000"/>
                <a:t>2</a:t>
              </a:r>
              <a:endParaRPr lang="ru-RU" sz="2400"/>
            </a:p>
          </p:txBody>
        </p:sp>
        <p:cxnSp>
          <p:nvCxnSpPr>
            <p:cNvPr id="18476" name="AutoShape 44"/>
            <p:cNvCxnSpPr>
              <a:cxnSpLocks noChangeShapeType="1"/>
            </p:cNvCxnSpPr>
            <p:nvPr/>
          </p:nvCxnSpPr>
          <p:spPr bwMode="auto">
            <a:xfrm flipV="1">
              <a:off x="3516" y="1454"/>
              <a:ext cx="134" cy="52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477" name="AutoShape 45"/>
            <p:cNvCxnSpPr>
              <a:cxnSpLocks noChangeShapeType="1"/>
              <a:stCxn id="18473" idx="3"/>
              <a:endCxn id="18475" idx="1"/>
            </p:cNvCxnSpPr>
            <p:nvPr/>
          </p:nvCxnSpPr>
          <p:spPr bwMode="auto">
            <a:xfrm>
              <a:off x="4010" y="1358"/>
              <a:ext cx="96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8478" name="Text Box 46"/>
            <p:cNvSpPr txBox="1">
              <a:spLocks noChangeArrowheads="1"/>
            </p:cNvSpPr>
            <p:nvPr/>
          </p:nvSpPr>
          <p:spPr bwMode="auto">
            <a:xfrm>
              <a:off x="4090" y="1706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NH</a:t>
              </a:r>
            </a:p>
          </p:txBody>
        </p:sp>
        <p:sp>
          <p:nvSpPr>
            <p:cNvPr id="18479" name="Text Box 47"/>
            <p:cNvSpPr txBox="1">
              <a:spLocks noChangeArrowheads="1"/>
            </p:cNvSpPr>
            <p:nvPr/>
          </p:nvSpPr>
          <p:spPr bwMode="auto">
            <a:xfrm>
              <a:off x="4730" y="1706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C</a:t>
              </a:r>
            </a:p>
          </p:txBody>
        </p:sp>
        <p:cxnSp>
          <p:nvCxnSpPr>
            <p:cNvPr id="18481" name="AutoShape 49"/>
            <p:cNvCxnSpPr>
              <a:cxnSpLocks noChangeShapeType="1"/>
              <a:stCxn id="18478" idx="3"/>
              <a:endCxn id="18479" idx="1"/>
            </p:cNvCxnSpPr>
            <p:nvPr/>
          </p:nvCxnSpPr>
          <p:spPr bwMode="auto">
            <a:xfrm>
              <a:off x="4494" y="1850"/>
              <a:ext cx="236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8483" name="Text Box 51"/>
            <p:cNvSpPr txBox="1">
              <a:spLocks noChangeArrowheads="1"/>
            </p:cNvSpPr>
            <p:nvPr/>
          </p:nvSpPr>
          <p:spPr bwMode="auto">
            <a:xfrm>
              <a:off x="5018" y="1418"/>
              <a:ext cx="2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O</a:t>
              </a:r>
            </a:p>
          </p:txBody>
        </p:sp>
        <p:sp>
          <p:nvSpPr>
            <p:cNvPr id="18485" name="Line 53"/>
            <p:cNvSpPr>
              <a:spLocks noChangeShapeType="1"/>
            </p:cNvSpPr>
            <p:nvPr/>
          </p:nvSpPr>
          <p:spPr bwMode="auto">
            <a:xfrm>
              <a:off x="4236" y="1476"/>
              <a:ext cx="0" cy="2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1" name="Line 59"/>
            <p:cNvSpPr>
              <a:spLocks noChangeShapeType="1"/>
            </p:cNvSpPr>
            <p:nvPr/>
          </p:nvSpPr>
          <p:spPr bwMode="auto">
            <a:xfrm flipV="1">
              <a:off x="4920" y="1596"/>
              <a:ext cx="144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8500" name="Group 68"/>
            <p:cNvGrpSpPr>
              <a:grpSpLocks/>
            </p:cNvGrpSpPr>
            <p:nvPr/>
          </p:nvGrpSpPr>
          <p:grpSpPr bwMode="auto">
            <a:xfrm>
              <a:off x="4908" y="1608"/>
              <a:ext cx="180" cy="180"/>
              <a:chOff x="4908" y="1608"/>
              <a:chExt cx="180" cy="180"/>
            </a:xfrm>
          </p:grpSpPr>
          <p:sp>
            <p:nvSpPr>
              <p:cNvPr id="18492" name="Line 60"/>
              <p:cNvSpPr>
                <a:spLocks noChangeShapeType="1"/>
              </p:cNvSpPr>
              <p:nvPr/>
            </p:nvSpPr>
            <p:spPr bwMode="auto">
              <a:xfrm flipV="1">
                <a:off x="4908" y="1608"/>
                <a:ext cx="144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493" name="Line 61"/>
              <p:cNvSpPr>
                <a:spLocks noChangeShapeType="1"/>
              </p:cNvSpPr>
              <p:nvPr/>
            </p:nvSpPr>
            <p:spPr bwMode="auto">
              <a:xfrm flipV="1">
                <a:off x="4944" y="1644"/>
                <a:ext cx="144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8495" name="Text Box 63"/>
            <p:cNvSpPr txBox="1">
              <a:spLocks noChangeArrowheads="1"/>
            </p:cNvSpPr>
            <p:nvPr/>
          </p:nvSpPr>
          <p:spPr bwMode="auto">
            <a:xfrm>
              <a:off x="5042" y="1898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/>
                <a:t>CH</a:t>
              </a:r>
              <a:r>
                <a:rPr lang="ru-RU" sz="2400" baseline="-25000"/>
                <a:t>3</a:t>
              </a:r>
              <a:endParaRPr lang="ru-RU" sz="2400"/>
            </a:p>
          </p:txBody>
        </p:sp>
        <p:sp>
          <p:nvSpPr>
            <p:cNvPr id="18496" name="Line 64"/>
            <p:cNvSpPr>
              <a:spLocks noChangeShapeType="1"/>
            </p:cNvSpPr>
            <p:nvPr/>
          </p:nvSpPr>
          <p:spPr bwMode="auto">
            <a:xfrm>
              <a:off x="4944" y="1908"/>
              <a:ext cx="144" cy="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7" name="Freeform 65"/>
            <p:cNvSpPr>
              <a:spLocks/>
            </p:cNvSpPr>
            <p:nvPr/>
          </p:nvSpPr>
          <p:spPr bwMode="auto">
            <a:xfrm>
              <a:off x="2880" y="3030"/>
              <a:ext cx="255" cy="129"/>
            </a:xfrm>
            <a:custGeom>
              <a:avLst/>
              <a:gdLst>
                <a:gd name="T0" fmla="*/ 0 w 255"/>
                <a:gd name="T1" fmla="*/ 0 h 129"/>
                <a:gd name="T2" fmla="*/ 129 w 255"/>
                <a:gd name="T3" fmla="*/ 129 h 129"/>
                <a:gd name="T4" fmla="*/ 255 w 255"/>
                <a:gd name="T5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5" h="129">
                  <a:moveTo>
                    <a:pt x="0" y="0"/>
                  </a:moveTo>
                  <a:lnTo>
                    <a:pt x="129" y="129"/>
                  </a:lnTo>
                  <a:lnTo>
                    <a:pt x="255" y="3"/>
                  </a:lnTo>
                </a:path>
              </a:pathLst>
            </a:custGeom>
            <a:solidFill>
              <a:srgbClr val="FFFF00"/>
            </a:solidFill>
            <a:ln w="5715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8" name="Text Box 66"/>
            <p:cNvSpPr txBox="1">
              <a:spLocks noChangeArrowheads="1"/>
            </p:cNvSpPr>
            <p:nvPr/>
          </p:nvSpPr>
          <p:spPr bwMode="auto">
            <a:xfrm>
              <a:off x="2882" y="300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/>
                <a:t>NH</a:t>
              </a:r>
              <a:endParaRPr lang="ru-RU" sz="2400"/>
            </a:p>
          </p:txBody>
        </p:sp>
      </p:grpSp>
    </p:spTree>
  </p:cSld>
  <p:clrMapOvr>
    <a:masterClrMapping/>
  </p:clrMapOvr>
  <p:transition spd="slow">
    <p:check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F42D-44DD-4653-84DC-67738B39511C}" type="slidenum">
              <a:rPr lang="ru-RU"/>
              <a:pPr/>
              <a:t>4</a:t>
            </a:fld>
            <a:endParaRPr lang="ru-RU"/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406399" y="1175657"/>
            <a:ext cx="8200571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200" dirty="0"/>
              <a:t>Выдел. гормонов идет под контролем </a:t>
            </a:r>
            <a:r>
              <a:rPr lang="ru-RU" sz="3200" dirty="0" smtClean="0"/>
              <a:t>ЦНС</a:t>
            </a:r>
            <a:r>
              <a:rPr lang="ru-RU" sz="3200" dirty="0"/>
              <a:t>.</a:t>
            </a:r>
          </a:p>
          <a:p>
            <a:pPr algn="just"/>
            <a:r>
              <a:rPr lang="ru-RU" sz="3200" dirty="0">
                <a:solidFill>
                  <a:srgbClr val="FF3300"/>
                </a:solidFill>
              </a:rPr>
              <a:t>В </a:t>
            </a:r>
            <a:r>
              <a:rPr lang="ru-RU" sz="3200" dirty="0" err="1">
                <a:solidFill>
                  <a:srgbClr val="FF3300"/>
                </a:solidFill>
              </a:rPr>
              <a:t>гипотоламусе</a:t>
            </a:r>
            <a:r>
              <a:rPr lang="ru-RU" sz="3200" dirty="0"/>
              <a:t> </a:t>
            </a:r>
            <a:r>
              <a:rPr lang="ru-RU" sz="3200" b="0" dirty="0" smtClean="0"/>
              <a:t>образуются </a:t>
            </a:r>
            <a:r>
              <a:rPr lang="ru-RU" sz="3200" b="0" dirty="0"/>
              <a:t>полипептиды (</a:t>
            </a:r>
            <a:r>
              <a:rPr lang="ru-RU" sz="3200" dirty="0" err="1" smtClean="0"/>
              <a:t>рилизинг</a:t>
            </a:r>
            <a:r>
              <a:rPr lang="ru-RU" sz="3200" dirty="0" smtClean="0"/>
              <a:t>-факторы</a:t>
            </a:r>
            <a:r>
              <a:rPr lang="ru-RU" sz="3200" b="0" dirty="0"/>
              <a:t>), </a:t>
            </a:r>
            <a:r>
              <a:rPr lang="ru-RU" sz="3200" b="0" dirty="0" smtClean="0"/>
              <a:t>которые </a:t>
            </a:r>
            <a:r>
              <a:rPr lang="ru-RU" sz="3200" b="0" dirty="0"/>
              <a:t>поступают в гипофиз и </a:t>
            </a:r>
            <a:r>
              <a:rPr lang="ru-RU" sz="3200" b="0" dirty="0" smtClean="0"/>
              <a:t>стимулируют </a:t>
            </a:r>
            <a:r>
              <a:rPr lang="ru-RU" sz="3200" b="0" dirty="0"/>
              <a:t>или тормозят синтез его гормонов.</a:t>
            </a:r>
          </a:p>
          <a:p>
            <a:endParaRPr lang="ru-RU" sz="3200" b="0" dirty="0" smtClean="0"/>
          </a:p>
          <a:p>
            <a:pPr algn="just"/>
            <a:r>
              <a:rPr lang="ru-RU" sz="3200" b="0" dirty="0" smtClean="0"/>
              <a:t>Например</a:t>
            </a:r>
            <a:r>
              <a:rPr lang="ru-RU" sz="3200" b="0" dirty="0"/>
              <a:t>: </a:t>
            </a:r>
            <a:r>
              <a:rPr lang="ru-RU" sz="3200" b="0" dirty="0" err="1">
                <a:solidFill>
                  <a:srgbClr val="FF3300"/>
                </a:solidFill>
              </a:rPr>
              <a:t>тиролиберин</a:t>
            </a:r>
            <a:r>
              <a:rPr lang="ru-RU" sz="3200" b="0" dirty="0"/>
              <a:t> – </a:t>
            </a:r>
            <a:r>
              <a:rPr lang="ru-RU" sz="3200" b="0" dirty="0" smtClean="0"/>
              <a:t>стимулирует </a:t>
            </a:r>
            <a:r>
              <a:rPr lang="ru-RU" sz="3200" b="0" dirty="0"/>
              <a:t>выработку </a:t>
            </a:r>
            <a:r>
              <a:rPr lang="ru-RU" sz="3200" b="0" dirty="0" smtClean="0"/>
              <a:t>тиреотропного гормона </a:t>
            </a:r>
            <a:r>
              <a:rPr lang="ru-RU" sz="3200" b="0" dirty="0"/>
              <a:t>(ТТГ), а </a:t>
            </a:r>
            <a:r>
              <a:rPr lang="ru-RU" sz="3200" b="0" dirty="0" err="1">
                <a:solidFill>
                  <a:srgbClr val="FF3300"/>
                </a:solidFill>
              </a:rPr>
              <a:t>тиреостатин</a:t>
            </a:r>
            <a:r>
              <a:rPr lang="ru-RU" sz="3200" b="0" dirty="0">
                <a:solidFill>
                  <a:srgbClr val="FF3300"/>
                </a:solidFill>
              </a:rPr>
              <a:t> </a:t>
            </a:r>
            <a:r>
              <a:rPr lang="ru-RU" sz="3200" b="0" dirty="0"/>
              <a:t>- тормозит синтез ТТГ. 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5B846-02AF-4698-9FFB-9B2211E1316A}" type="slidenum">
              <a:rPr lang="ru-RU"/>
              <a:pPr/>
              <a:t>5</a:t>
            </a:fld>
            <a:endParaRPr lang="ru-RU"/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290739" y="602173"/>
            <a:ext cx="869962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FF3300"/>
                </a:solidFill>
              </a:rPr>
              <a:t>КЛАССИФИКАЦИЯ </a:t>
            </a:r>
            <a:r>
              <a:rPr lang="ru-RU" sz="2400" dirty="0">
                <a:solidFill>
                  <a:srgbClr val="FF3300"/>
                </a:solidFill>
              </a:rPr>
              <a:t>ГОРМОНОВ (ПО ХИМ. СТРОЕНИЮ</a:t>
            </a:r>
            <a:r>
              <a:rPr lang="ru-RU" sz="2400" dirty="0" smtClean="0">
                <a:solidFill>
                  <a:srgbClr val="FF3300"/>
                </a:solidFill>
              </a:rPr>
              <a:t>)</a:t>
            </a:r>
            <a:endParaRPr lang="ru-RU" sz="2400" dirty="0">
              <a:solidFill>
                <a:srgbClr val="FF3300"/>
              </a:solidFill>
            </a:endParaRP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290739" y="1470479"/>
            <a:ext cx="8285162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buFontTx/>
              <a:buAutoNum type="arabicPeriod"/>
            </a:pPr>
            <a:r>
              <a:rPr lang="ru-RU" sz="2800" dirty="0" smtClean="0"/>
              <a:t>Класс: производные </a:t>
            </a:r>
            <a:r>
              <a:rPr lang="ru-RU" sz="2800" dirty="0"/>
              <a:t>стеринов - это </a:t>
            </a:r>
            <a:r>
              <a:rPr lang="ru-RU" sz="2800" dirty="0" smtClean="0"/>
              <a:t>половые гормоны и гормоны коры </a:t>
            </a:r>
            <a:r>
              <a:rPr lang="ru-RU" sz="2800" dirty="0"/>
              <a:t>надпочечников</a:t>
            </a:r>
          </a:p>
          <a:p>
            <a:pPr algn="just">
              <a:buFontTx/>
              <a:buAutoNum type="arabicPeriod"/>
            </a:pPr>
            <a:r>
              <a:rPr lang="ru-RU" sz="2800" dirty="0" smtClean="0"/>
              <a:t>Класс: производные </a:t>
            </a:r>
            <a:r>
              <a:rPr lang="ru-RU" sz="2800" dirty="0"/>
              <a:t>белков и полипептидов- </a:t>
            </a:r>
            <a:r>
              <a:rPr lang="ru-RU" sz="2800" dirty="0" smtClean="0"/>
              <a:t>инсулин (</a:t>
            </a:r>
            <a:r>
              <a:rPr lang="ru-RU" sz="2800" dirty="0" smtClean="0"/>
              <a:t>белок)</a:t>
            </a:r>
            <a:r>
              <a:rPr lang="ru-RU" sz="2800" dirty="0" smtClean="0"/>
              <a:t>, окситоцин (</a:t>
            </a:r>
            <a:r>
              <a:rPr lang="ru-RU" sz="2800" dirty="0" smtClean="0"/>
              <a:t>пептид)</a:t>
            </a:r>
            <a:r>
              <a:rPr lang="ru-RU" sz="2800" dirty="0" smtClean="0"/>
              <a:t>.</a:t>
            </a:r>
            <a:endParaRPr lang="ru-RU" sz="2800" dirty="0"/>
          </a:p>
          <a:p>
            <a:pPr algn="just"/>
            <a:r>
              <a:rPr lang="ru-RU" sz="2800" dirty="0"/>
              <a:t>3. </a:t>
            </a:r>
            <a:r>
              <a:rPr lang="ru-RU" sz="2800" dirty="0" smtClean="0"/>
              <a:t>Класс: производные </a:t>
            </a:r>
            <a:r>
              <a:rPr lang="ru-RU" sz="2800" dirty="0"/>
              <a:t>аминокислот - тироксин, </a:t>
            </a:r>
            <a:r>
              <a:rPr lang="ru-RU" sz="2800" dirty="0" smtClean="0"/>
              <a:t>образуется </a:t>
            </a:r>
            <a:r>
              <a:rPr lang="ru-RU" sz="2800" dirty="0"/>
              <a:t>из тирозина.</a:t>
            </a:r>
          </a:p>
          <a:p>
            <a:pPr algn="just"/>
            <a:r>
              <a:rPr lang="ru-RU" sz="2800" dirty="0"/>
              <a:t>4. </a:t>
            </a:r>
            <a:r>
              <a:rPr lang="ru-RU" sz="2800" dirty="0" smtClean="0"/>
              <a:t>Класс: производные </a:t>
            </a:r>
            <a:r>
              <a:rPr lang="ru-RU" sz="2800" dirty="0"/>
              <a:t>ненасыщенных жирных кислот - простагландины.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B8AA-5FB7-493D-8B5C-0F845AD77BF0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51543" y="538086"/>
            <a:ext cx="82296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solidFill>
                  <a:srgbClr val="FF3300"/>
                </a:solidFill>
              </a:rPr>
              <a:t>Простагландины </a:t>
            </a:r>
            <a:r>
              <a:rPr lang="ru-RU" sz="3200" dirty="0" smtClean="0"/>
              <a:t>- это клеточные гормоны, которые образуются из ненасыщенной  </a:t>
            </a:r>
            <a:r>
              <a:rPr lang="ru-RU" sz="3200" dirty="0" err="1" smtClean="0">
                <a:solidFill>
                  <a:srgbClr val="FF3300"/>
                </a:solidFill>
              </a:rPr>
              <a:t>арахидоновой</a:t>
            </a:r>
            <a:r>
              <a:rPr lang="ru-RU" sz="3200" dirty="0" smtClean="0">
                <a:solidFill>
                  <a:srgbClr val="FF3300"/>
                </a:solidFill>
              </a:rPr>
              <a:t>  </a:t>
            </a:r>
            <a:r>
              <a:rPr lang="ru-RU" sz="3200" dirty="0" smtClean="0"/>
              <a:t>к-ты.</a:t>
            </a:r>
          </a:p>
          <a:p>
            <a:r>
              <a:rPr lang="ru-RU" sz="3200" dirty="0" smtClean="0">
                <a:solidFill>
                  <a:srgbClr val="FF3300"/>
                </a:solidFill>
              </a:rPr>
              <a:t>Функции: </a:t>
            </a:r>
          </a:p>
          <a:p>
            <a:pPr algn="just"/>
            <a:r>
              <a:rPr lang="ru-RU" sz="3200" dirty="0" smtClean="0"/>
              <a:t>1. Усиливают гидролиз жиров и окисление глюкозы.</a:t>
            </a:r>
          </a:p>
          <a:p>
            <a:r>
              <a:rPr lang="ru-RU" sz="3200" dirty="0" smtClean="0"/>
              <a:t>2. Успокаивают ЦНС.</a:t>
            </a:r>
          </a:p>
          <a:p>
            <a:pPr algn="just"/>
            <a:r>
              <a:rPr lang="ru-RU" sz="3200" dirty="0" smtClean="0"/>
              <a:t>3. Повышают силу сердечных сокращений, </a:t>
            </a:r>
          </a:p>
          <a:p>
            <a:pPr algn="just"/>
            <a:r>
              <a:rPr lang="ru-RU" sz="3200" dirty="0" smtClean="0"/>
              <a:t>но расширяя сосуды, снижают кровяное давление.</a:t>
            </a:r>
          </a:p>
          <a:p>
            <a:r>
              <a:rPr lang="ru-RU" sz="3200" dirty="0" smtClean="0"/>
              <a:t>4. Стим</a:t>
            </a:r>
            <a:r>
              <a:rPr lang="ru-RU" sz="3200" dirty="0" smtClean="0"/>
              <a:t>улируют</a:t>
            </a:r>
            <a:r>
              <a:rPr lang="ru-RU" sz="3200" dirty="0" smtClean="0"/>
              <a:t> сокращение матки.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002872286"/>
      </p:ext>
    </p:extLst>
  </p:cSld>
  <p:clrMapOvr>
    <a:masterClrMapping/>
  </p:clrMapOvr>
  <p:transition spd="slow"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44B75-6380-4BBC-BC2B-1362EA4766D7}" type="slidenum">
              <a:rPr lang="ru-RU"/>
              <a:pPr/>
              <a:t>7</a:t>
            </a:fld>
            <a:endParaRPr lang="ru-RU"/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242888" y="482600"/>
            <a:ext cx="8726941" cy="6247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990000"/>
                </a:solidFill>
              </a:rPr>
              <a:t>Гормоны передней доли</a:t>
            </a:r>
            <a:r>
              <a:rPr lang="ru-RU" sz="2800" dirty="0">
                <a:solidFill>
                  <a:srgbClr val="990000"/>
                </a:solidFill>
              </a:rPr>
              <a:t> ГИПОФИЗА.</a:t>
            </a:r>
          </a:p>
          <a:p>
            <a:pPr algn="just"/>
            <a:r>
              <a:rPr lang="ru-RU" sz="2800" dirty="0"/>
              <a:t>По </a:t>
            </a:r>
            <a:r>
              <a:rPr lang="ru-RU" sz="2800" dirty="0" smtClean="0"/>
              <a:t>химическому </a:t>
            </a:r>
            <a:r>
              <a:rPr lang="ru-RU" sz="2800" dirty="0"/>
              <a:t>строению белки и полипептиды</a:t>
            </a:r>
          </a:p>
          <a:p>
            <a:pPr algn="just"/>
            <a:r>
              <a:rPr lang="ru-RU" sz="2800" dirty="0"/>
              <a:t> </a:t>
            </a:r>
            <a:r>
              <a:rPr lang="ru-RU" sz="2800" dirty="0">
                <a:solidFill>
                  <a:srgbClr val="FF3300"/>
                </a:solidFill>
              </a:rPr>
              <a:t>Соматотропный </a:t>
            </a:r>
            <a:r>
              <a:rPr lang="ru-RU" sz="2800" dirty="0" smtClean="0"/>
              <a:t>(СТГ</a:t>
            </a:r>
            <a:r>
              <a:rPr lang="ru-RU" sz="2800" dirty="0"/>
              <a:t>, гормон роста)</a:t>
            </a:r>
          </a:p>
          <a:p>
            <a:pPr algn="just"/>
            <a:r>
              <a:rPr lang="ru-RU" sz="2800" dirty="0"/>
              <a:t>Функции: стимулирует рост мышечной, костной и </a:t>
            </a:r>
          </a:p>
          <a:p>
            <a:pPr algn="just"/>
            <a:r>
              <a:rPr lang="ru-RU" sz="2800" dirty="0"/>
              <a:t>хрящевой тканей.</a:t>
            </a:r>
          </a:p>
          <a:p>
            <a:pPr algn="just"/>
            <a:r>
              <a:rPr lang="ru-RU" sz="2800" dirty="0"/>
              <a:t>При гипофункции - замедление роста (нанизм).</a:t>
            </a:r>
          </a:p>
          <a:p>
            <a:pPr algn="just"/>
            <a:r>
              <a:rPr lang="ru-RU" sz="2800" dirty="0"/>
              <a:t>При гиперфункции - быстрый рост (акромегалия).</a:t>
            </a:r>
          </a:p>
          <a:p>
            <a:pPr algn="just"/>
            <a:r>
              <a:rPr lang="ru-RU" sz="2800" dirty="0">
                <a:solidFill>
                  <a:srgbClr val="FF3300"/>
                </a:solidFill>
              </a:rPr>
              <a:t>Адренокортикотропный </a:t>
            </a:r>
            <a:r>
              <a:rPr lang="ru-RU" sz="2800" dirty="0"/>
              <a:t>(АКТГ)</a:t>
            </a:r>
            <a:endParaRPr lang="ru-RU" sz="2800" dirty="0">
              <a:solidFill>
                <a:srgbClr val="FF3300"/>
              </a:solidFill>
            </a:endParaRPr>
          </a:p>
          <a:p>
            <a:pPr algn="just"/>
            <a:r>
              <a:rPr lang="ru-RU" sz="2800" dirty="0"/>
              <a:t>Функции: стимулирует развитие надпочечников и</a:t>
            </a:r>
          </a:p>
          <a:p>
            <a:pPr algn="just"/>
            <a:r>
              <a:rPr lang="ru-RU" sz="2800" dirty="0"/>
              <a:t>синтез их гормонов.</a:t>
            </a:r>
          </a:p>
          <a:p>
            <a:pPr algn="just"/>
            <a:r>
              <a:rPr lang="ru-RU" sz="2800" dirty="0">
                <a:solidFill>
                  <a:srgbClr val="FF3300"/>
                </a:solidFill>
              </a:rPr>
              <a:t>Тиреотропный </a:t>
            </a:r>
            <a:r>
              <a:rPr lang="ru-RU" sz="2800" dirty="0"/>
              <a:t>(ТТГ)</a:t>
            </a:r>
          </a:p>
          <a:p>
            <a:pPr algn="just"/>
            <a:r>
              <a:rPr lang="ru-RU" sz="2800" dirty="0"/>
              <a:t>Функции: стимулирует развитие щитовидной </a:t>
            </a:r>
            <a:r>
              <a:rPr lang="ru-RU" sz="2800" dirty="0" smtClean="0"/>
              <a:t>железы и </a:t>
            </a:r>
            <a:r>
              <a:rPr lang="ru-RU" sz="2800" dirty="0"/>
              <a:t>синтез ее гормонов, поглощение йода железой.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37EF-F921-41F4-8806-7E0BF4B35A56}" type="slidenum">
              <a:rPr lang="ru-RU"/>
              <a:pPr/>
              <a:t>8</a:t>
            </a:fld>
            <a:endParaRPr lang="ru-RU"/>
          </a:p>
        </p:txBody>
      </p:sp>
      <p:sp>
        <p:nvSpPr>
          <p:cNvPr id="44034" name="Text Box 1026"/>
          <p:cNvSpPr txBox="1">
            <a:spLocks noChangeArrowheads="1"/>
          </p:cNvSpPr>
          <p:nvPr/>
        </p:nvSpPr>
        <p:spPr bwMode="auto">
          <a:xfrm>
            <a:off x="338778" y="368753"/>
            <a:ext cx="8558479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FF3300"/>
                </a:solidFill>
              </a:rPr>
              <a:t>Пролактин </a:t>
            </a:r>
            <a:r>
              <a:rPr lang="ru-RU" sz="2800" dirty="0"/>
              <a:t>(ПРЛ) </a:t>
            </a:r>
          </a:p>
          <a:p>
            <a:pPr algn="just"/>
            <a:r>
              <a:rPr lang="ru-RU" sz="2800" dirty="0"/>
              <a:t>Функции: стимулирует развитие молочной </a:t>
            </a:r>
            <a:r>
              <a:rPr lang="ru-RU" sz="2800" dirty="0" smtClean="0"/>
              <a:t>железы </a:t>
            </a:r>
            <a:r>
              <a:rPr lang="ru-RU" sz="2800" dirty="0"/>
              <a:t>и выделение молока</a:t>
            </a:r>
          </a:p>
          <a:p>
            <a:pPr algn="just"/>
            <a:endParaRPr lang="ru-RU" sz="2800" dirty="0" smtClean="0">
              <a:solidFill>
                <a:srgbClr val="FF3300"/>
              </a:solidFill>
            </a:endParaRPr>
          </a:p>
          <a:p>
            <a:pPr algn="just"/>
            <a:r>
              <a:rPr lang="ru-RU" sz="2800" dirty="0" err="1" smtClean="0">
                <a:solidFill>
                  <a:srgbClr val="FF3300"/>
                </a:solidFill>
              </a:rPr>
              <a:t>Фолликуло</a:t>
            </a:r>
            <a:r>
              <a:rPr lang="ru-RU" sz="2800" dirty="0" smtClean="0">
                <a:solidFill>
                  <a:srgbClr val="FF3300"/>
                </a:solidFill>
              </a:rPr>
              <a:t>-стимулирующий</a:t>
            </a:r>
            <a:r>
              <a:rPr lang="ru-RU" sz="2800" dirty="0" smtClean="0"/>
              <a:t> </a:t>
            </a:r>
            <a:r>
              <a:rPr lang="ru-RU" sz="2800" dirty="0"/>
              <a:t>(ФСГ)</a:t>
            </a:r>
          </a:p>
          <a:p>
            <a:pPr algn="just"/>
            <a:r>
              <a:rPr lang="ru-RU" sz="2800" dirty="0"/>
              <a:t>Функции: стимулирует развитие </a:t>
            </a:r>
            <a:r>
              <a:rPr lang="ru-RU" sz="2800" dirty="0" smtClean="0"/>
              <a:t>фолликулов (</a:t>
            </a:r>
            <a:r>
              <a:rPr lang="ru-RU" sz="2800" dirty="0"/>
              <a:t>яйцеклеток), сперматогенез, синтез половых </a:t>
            </a:r>
          </a:p>
          <a:p>
            <a:pPr algn="just"/>
            <a:r>
              <a:rPr lang="ru-RU" sz="2800" dirty="0"/>
              <a:t>гормонов.</a:t>
            </a:r>
          </a:p>
          <a:p>
            <a:pPr algn="just"/>
            <a:endParaRPr lang="ru-RU" sz="2800" dirty="0" smtClean="0">
              <a:solidFill>
                <a:srgbClr val="FF3300"/>
              </a:solidFill>
            </a:endParaRPr>
          </a:p>
          <a:p>
            <a:pPr algn="just"/>
            <a:r>
              <a:rPr lang="ru-RU" sz="2800" dirty="0" err="1" smtClean="0">
                <a:solidFill>
                  <a:srgbClr val="FF3300"/>
                </a:solidFill>
              </a:rPr>
              <a:t>Лютеинизирующий</a:t>
            </a:r>
            <a:r>
              <a:rPr lang="ru-RU" sz="2800" dirty="0" smtClean="0">
                <a:solidFill>
                  <a:srgbClr val="FF3300"/>
                </a:solidFill>
              </a:rPr>
              <a:t> </a:t>
            </a:r>
            <a:r>
              <a:rPr lang="ru-RU" sz="2800" dirty="0"/>
              <a:t>(ЛГ)</a:t>
            </a:r>
          </a:p>
          <a:p>
            <a:pPr algn="just"/>
            <a:r>
              <a:rPr lang="ru-RU" sz="2800" dirty="0"/>
              <a:t>Функции: стимулирует овуляцию и образование </a:t>
            </a:r>
            <a:r>
              <a:rPr lang="ru-RU" sz="2800" dirty="0" smtClean="0"/>
              <a:t>желтого </a:t>
            </a:r>
            <a:r>
              <a:rPr lang="ru-RU" sz="2800" dirty="0"/>
              <a:t>тела.</a:t>
            </a:r>
            <a:endParaRPr lang="ru-RU" sz="2800" dirty="0">
              <a:solidFill>
                <a:srgbClr val="FF3300"/>
              </a:solidFill>
            </a:endParaRPr>
          </a:p>
          <a:p>
            <a:endParaRPr lang="ru-RU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0EA0A-B51A-4D82-8416-0EC6CD8A8AFF}" type="slidenum">
              <a:rPr lang="ru-RU"/>
              <a:pPr/>
              <a:t>9</a:t>
            </a:fld>
            <a:endParaRPr lang="ru-RU"/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269650" y="1127579"/>
            <a:ext cx="8555036" cy="335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>
                        <a:gamma/>
                        <a:tint val="0"/>
                        <a:invGamma/>
                      </a:srgbClr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rgbClr val="FF3300"/>
                </a:solidFill>
              </a:rPr>
              <a:t>Гормон средней доли гипофиза </a:t>
            </a:r>
          </a:p>
          <a:p>
            <a:endParaRPr lang="ru-RU" sz="3600" dirty="0">
              <a:solidFill>
                <a:srgbClr val="FF3300"/>
              </a:solidFill>
            </a:endParaRPr>
          </a:p>
          <a:p>
            <a:r>
              <a:rPr lang="ru-RU" sz="2800" dirty="0">
                <a:solidFill>
                  <a:srgbClr val="FF3300"/>
                </a:solidFill>
              </a:rPr>
              <a:t>Меланоцитостимулирующий</a:t>
            </a:r>
            <a:r>
              <a:rPr lang="ru-RU" sz="2800" dirty="0"/>
              <a:t> (МСГ, меланотропин)</a:t>
            </a:r>
          </a:p>
          <a:p>
            <a:r>
              <a:rPr lang="ru-RU" sz="2800" dirty="0"/>
              <a:t>Функции: стимулирует синтез пигментов меланина </a:t>
            </a:r>
          </a:p>
          <a:p>
            <a:r>
              <a:rPr lang="ru-RU" sz="2800" dirty="0"/>
              <a:t> и родопсина.</a:t>
            </a:r>
          </a:p>
          <a:p>
            <a:r>
              <a:rPr lang="ru-RU" sz="2800" dirty="0"/>
              <a:t>При гипофункции </a:t>
            </a:r>
            <a:r>
              <a:rPr lang="ru-RU" sz="2800" dirty="0" smtClean="0"/>
              <a:t>– альбинизм (альбиносы).</a:t>
            </a:r>
            <a:endParaRPr lang="ru-RU" sz="2800" dirty="0"/>
          </a:p>
          <a:p>
            <a:endParaRPr lang="ru-RU" sz="2800" dirty="0"/>
          </a:p>
        </p:txBody>
      </p:sp>
    </p:spTree>
  </p:cSld>
  <p:clrMapOvr>
    <a:masterClrMapping/>
  </p:clrMapOvr>
  <p:transition spd="slow">
    <p:checker/>
  </p:transition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FF00">
                <a:gamma/>
                <a:tint val="0"/>
                <a:invGamma/>
              </a:srgbClr>
            </a:gs>
            <a:gs pos="100000">
              <a:srgbClr val="FFFF00"/>
            </a:gs>
          </a:gsLst>
          <a:path path="rect">
            <a:fillToRect l="50000" t="50000" r="50000" b="50000"/>
          </a:path>
        </a:gra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FF00">
                <a:gamma/>
                <a:tint val="0"/>
                <a:invGamma/>
              </a:srgbClr>
            </a:gs>
            <a:gs pos="100000">
              <a:srgbClr val="FFFF00"/>
            </a:gs>
          </a:gsLst>
          <a:path path="rect">
            <a:fillToRect l="50000" t="50000" r="50000" b="50000"/>
          </a:path>
        </a:gra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</TotalTime>
  <Words>1278</Words>
  <Application>Microsoft Office PowerPoint</Application>
  <PresentationFormat>Экран (4:3)</PresentationFormat>
  <Paragraphs>372</Paragraphs>
  <Slides>31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4" baseType="lpstr">
      <vt:lpstr>Times New Roman</vt:lpstr>
      <vt:lpstr>Symbol</vt:lpstr>
      <vt:lpstr>Оформление по умолчанию</vt:lpstr>
      <vt:lpstr>Тема 4. Гормоны.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Меланотропин </vt:lpstr>
      <vt:lpstr>Презентация PowerPoint</vt:lpstr>
      <vt:lpstr>Презентация PowerPoint</vt:lpstr>
      <vt:lpstr>Презентация PowerPoint</vt:lpstr>
      <vt:lpstr>Тиреоидные гормоны:</vt:lpstr>
      <vt:lpstr>Презентация PowerPoint</vt:lpstr>
      <vt:lpstr>Презентация PowerPoint</vt:lpstr>
      <vt:lpstr>Презентация PowerPoint</vt:lpstr>
      <vt:lpstr>Презентация PowerPoint</vt:lpstr>
      <vt:lpstr>Мозговой слой надпочечников</vt:lpstr>
      <vt:lpstr>Презентация PowerPoint</vt:lpstr>
      <vt:lpstr>Гликокортикоиды.</vt:lpstr>
      <vt:lpstr>Минералокортикоиды.</vt:lpstr>
      <vt:lpstr>Презентация PowerPoint</vt:lpstr>
      <vt:lpstr>Презентация PowerPoint</vt:lpstr>
      <vt:lpstr>Презентация PowerPoint</vt:lpstr>
      <vt:lpstr>Презентация PowerPoint</vt:lpstr>
      <vt:lpstr>Мужские половые гормоны.</vt:lpstr>
      <vt:lpstr>Женские половые гормоны.</vt:lpstr>
      <vt:lpstr>Презентация PowerPoint</vt:lpstr>
      <vt:lpstr>Нейрогормоны: гистамин, серотонин, ацетилхолин. </vt:lpstr>
      <vt:lpstr>Гормон эпифиза Мелатонин- регулятор суточных ритмов</vt:lpstr>
    </vt:vector>
  </TitlesOfParts>
  <Company>SGSHA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9. Гормоны.</dc:title>
  <dc:creator>Шкурин</dc:creator>
  <cp:lastModifiedBy>1</cp:lastModifiedBy>
  <cp:revision>98</cp:revision>
  <dcterms:created xsi:type="dcterms:W3CDTF">2001-11-08T06:57:16Z</dcterms:created>
  <dcterms:modified xsi:type="dcterms:W3CDTF">2016-10-03T08:00:29Z</dcterms:modified>
</cp:coreProperties>
</file>